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57" r:id="rId3"/>
    <p:sldId id="258" r:id="rId4"/>
    <p:sldId id="259" r:id="rId5"/>
    <p:sldId id="260" r:id="rId6"/>
    <p:sldId id="261" r:id="rId7"/>
    <p:sldId id="271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2292" autoAdjust="0"/>
    <p:restoredTop sz="86424" autoAdjust="0"/>
  </p:normalViewPr>
  <p:slideViewPr>
    <p:cSldViewPr>
      <p:cViewPr varScale="1">
        <p:scale>
          <a:sx n="112" d="100"/>
          <a:sy n="11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C1F82-8F63-437B-A0BF-B3C55A2CFE72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BD5C1-9904-4736-B5AB-557B74358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4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58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23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72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48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490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08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427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35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6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114E8-B0C7-43A5-8FE0-48B49B595615}" type="datetimeFigureOut">
              <a:rPr lang="de-DE" smtClean="0"/>
              <a:t>29.03.2021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BA930-2AAB-4783-993A-514D7842D5E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59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0"/>
            <a:ext cx="9396413" cy="6870701"/>
            <a:chOff x="-53" y="11"/>
            <a:chExt cx="5919" cy="432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53" y="12"/>
              <a:ext cx="5867" cy="4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33" y="11"/>
              <a:ext cx="5833" cy="4328"/>
              <a:chOff x="33" y="11"/>
              <a:chExt cx="5833" cy="4328"/>
            </a:xfrm>
          </p:grpSpPr>
          <p:sp>
            <p:nvSpPr>
              <p:cNvPr id="1146" name="Rectangle 5"/>
              <p:cNvSpPr>
                <a:spLocks noChangeArrowheads="1"/>
              </p:cNvSpPr>
              <p:nvPr/>
            </p:nvSpPr>
            <p:spPr bwMode="auto">
              <a:xfrm>
                <a:off x="33" y="1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7" name="Rectangle 6"/>
              <p:cNvSpPr>
                <a:spLocks noChangeArrowheads="1"/>
              </p:cNvSpPr>
              <p:nvPr/>
            </p:nvSpPr>
            <p:spPr bwMode="auto">
              <a:xfrm>
                <a:off x="33" y="145"/>
                <a:ext cx="4332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Übersicht von der Schulanmeldung bis zur Einschulung: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8" name="Rectangle 7"/>
              <p:cNvSpPr>
                <a:spLocks noChangeArrowheads="1"/>
              </p:cNvSpPr>
              <p:nvPr/>
            </p:nvSpPr>
            <p:spPr bwMode="auto">
              <a:xfrm>
                <a:off x="4290" y="145"/>
                <a:ext cx="149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49" name="Rectangle 8"/>
              <p:cNvSpPr>
                <a:spLocks noChangeArrowheads="1"/>
              </p:cNvSpPr>
              <p:nvPr/>
            </p:nvSpPr>
            <p:spPr bwMode="auto">
              <a:xfrm>
                <a:off x="33" y="342"/>
                <a:ext cx="4257" cy="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50" name="Rectangle 9"/>
              <p:cNvSpPr>
                <a:spLocks noChangeArrowheads="1"/>
              </p:cNvSpPr>
              <p:nvPr/>
            </p:nvSpPr>
            <p:spPr bwMode="auto">
              <a:xfrm>
                <a:off x="33" y="366"/>
                <a:ext cx="60" cy="1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8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1" name="Rectangle 10"/>
              <p:cNvSpPr>
                <a:spLocks noChangeArrowheads="1"/>
              </p:cNvSpPr>
              <p:nvPr/>
            </p:nvSpPr>
            <p:spPr bwMode="auto">
              <a:xfrm>
                <a:off x="33" y="456"/>
                <a:ext cx="36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Jahr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2" name="Rectangle 11"/>
              <p:cNvSpPr>
                <a:spLocks noChangeArrowheads="1"/>
              </p:cNvSpPr>
              <p:nvPr/>
            </p:nvSpPr>
            <p:spPr bwMode="auto">
              <a:xfrm>
                <a:off x="338" y="456"/>
                <a:ext cx="223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vor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3" name="Rectangle 12"/>
              <p:cNvSpPr>
                <a:spLocks noChangeArrowheads="1"/>
              </p:cNvSpPr>
              <p:nvPr/>
            </p:nvSpPr>
            <p:spPr bwMode="auto">
              <a:xfrm>
                <a:off x="505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4" name="Rectangle 13"/>
              <p:cNvSpPr>
                <a:spLocks noChangeArrowheads="1"/>
              </p:cNvSpPr>
              <p:nvPr/>
            </p:nvSpPr>
            <p:spPr bwMode="auto">
              <a:xfrm>
                <a:off x="554" y="456"/>
                <a:ext cx="891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der Einschulung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5" name="Rectangle 14"/>
              <p:cNvSpPr>
                <a:spLocks noChangeArrowheads="1"/>
              </p:cNvSpPr>
              <p:nvPr/>
            </p:nvSpPr>
            <p:spPr bwMode="auto">
              <a:xfrm>
                <a:off x="1386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6" name="Rectangle 15"/>
              <p:cNvSpPr>
                <a:spLocks noChangeArrowheads="1"/>
              </p:cNvSpPr>
              <p:nvPr/>
            </p:nvSpPr>
            <p:spPr bwMode="auto">
              <a:xfrm>
                <a:off x="1449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7" name="Rectangle 16"/>
              <p:cNvSpPr>
                <a:spLocks noChangeArrowheads="1"/>
              </p:cNvSpPr>
              <p:nvPr/>
            </p:nvSpPr>
            <p:spPr bwMode="auto">
              <a:xfrm>
                <a:off x="1733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8" name="Rectangle 17"/>
              <p:cNvSpPr>
                <a:spLocks noChangeArrowheads="1"/>
              </p:cNvSpPr>
              <p:nvPr/>
            </p:nvSpPr>
            <p:spPr bwMode="auto">
              <a:xfrm>
                <a:off x="2016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59" name="Rectangle 18"/>
              <p:cNvSpPr>
                <a:spLocks noChangeArrowheads="1"/>
              </p:cNvSpPr>
              <p:nvPr/>
            </p:nvSpPr>
            <p:spPr bwMode="auto">
              <a:xfrm>
                <a:off x="2299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0" name="Rectangle 19"/>
              <p:cNvSpPr>
                <a:spLocks noChangeArrowheads="1"/>
              </p:cNvSpPr>
              <p:nvPr/>
            </p:nvSpPr>
            <p:spPr bwMode="auto">
              <a:xfrm>
                <a:off x="2582" y="456"/>
                <a:ext cx="25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1" name="Rectangle 20"/>
              <p:cNvSpPr>
                <a:spLocks noChangeArrowheads="1"/>
              </p:cNvSpPr>
              <p:nvPr/>
            </p:nvSpPr>
            <p:spPr bwMode="auto">
              <a:xfrm>
                <a:off x="2777" y="456"/>
                <a:ext cx="30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2" name="Rectangle 21"/>
              <p:cNvSpPr>
                <a:spLocks noChangeArrowheads="1"/>
              </p:cNvSpPr>
              <p:nvPr/>
            </p:nvSpPr>
            <p:spPr bwMode="auto">
              <a:xfrm>
                <a:off x="3020" y="456"/>
                <a:ext cx="1194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Jahr der Einschulung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3" name="Rectangle 22"/>
              <p:cNvSpPr>
                <a:spLocks noChangeArrowheads="1"/>
              </p:cNvSpPr>
              <p:nvPr/>
            </p:nvSpPr>
            <p:spPr bwMode="auto">
              <a:xfrm>
                <a:off x="4156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4" name="Rectangle 23"/>
              <p:cNvSpPr>
                <a:spLocks noChangeArrowheads="1"/>
              </p:cNvSpPr>
              <p:nvPr/>
            </p:nvSpPr>
            <p:spPr bwMode="auto">
              <a:xfrm>
                <a:off x="4282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5" name="Rectangle 24"/>
              <p:cNvSpPr>
                <a:spLocks noChangeArrowheads="1"/>
              </p:cNvSpPr>
              <p:nvPr/>
            </p:nvSpPr>
            <p:spPr bwMode="auto">
              <a:xfrm>
                <a:off x="4565" y="456"/>
                <a:ext cx="34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6" name="Rectangle 25"/>
              <p:cNvSpPr>
                <a:spLocks noChangeArrowheads="1"/>
              </p:cNvSpPr>
              <p:nvPr/>
            </p:nvSpPr>
            <p:spPr bwMode="auto">
              <a:xfrm>
                <a:off x="4857" y="456"/>
                <a:ext cx="10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8" name="Rectangle 27"/>
              <p:cNvSpPr>
                <a:spLocks noChangeArrowheads="1"/>
              </p:cNvSpPr>
              <p:nvPr/>
            </p:nvSpPr>
            <p:spPr bwMode="auto">
              <a:xfrm>
                <a:off x="33" y="614"/>
                <a:ext cx="18" cy="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69" name="Rectangle 28"/>
              <p:cNvSpPr>
                <a:spLocks noChangeArrowheads="1"/>
              </p:cNvSpPr>
              <p:nvPr/>
            </p:nvSpPr>
            <p:spPr bwMode="auto">
              <a:xfrm>
                <a:off x="33" y="646"/>
                <a:ext cx="18" cy="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0" name="Rectangle 29"/>
              <p:cNvSpPr>
                <a:spLocks noChangeArrowheads="1"/>
              </p:cNvSpPr>
              <p:nvPr/>
            </p:nvSpPr>
            <p:spPr bwMode="auto">
              <a:xfrm>
                <a:off x="33" y="824"/>
                <a:ext cx="18" cy="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1" name="Rectangle 30"/>
              <p:cNvSpPr>
                <a:spLocks noChangeArrowheads="1"/>
              </p:cNvSpPr>
              <p:nvPr/>
            </p:nvSpPr>
            <p:spPr bwMode="auto">
              <a:xfrm>
                <a:off x="33" y="85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2" name="Rectangle 31"/>
              <p:cNvSpPr>
                <a:spLocks noChangeArrowheads="1"/>
              </p:cNvSpPr>
              <p:nvPr/>
            </p:nvSpPr>
            <p:spPr bwMode="auto">
              <a:xfrm>
                <a:off x="33" y="1024"/>
                <a:ext cx="161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3" name="Rectangle 32"/>
              <p:cNvSpPr>
                <a:spLocks noChangeArrowheads="1"/>
              </p:cNvSpPr>
              <p:nvPr/>
            </p:nvSpPr>
            <p:spPr bwMode="auto">
              <a:xfrm>
                <a:off x="149" y="991"/>
                <a:ext cx="21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4" name="Rectangle 33"/>
              <p:cNvSpPr>
                <a:spLocks noChangeArrowheads="1"/>
              </p:cNvSpPr>
              <p:nvPr/>
            </p:nvSpPr>
            <p:spPr bwMode="auto">
              <a:xfrm>
                <a:off x="302" y="991"/>
                <a:ext cx="13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5" name="Rectangle 34"/>
              <p:cNvSpPr>
                <a:spLocks noChangeArrowheads="1"/>
              </p:cNvSpPr>
              <p:nvPr/>
            </p:nvSpPr>
            <p:spPr bwMode="auto">
              <a:xfrm>
                <a:off x="118" y="991"/>
                <a:ext cx="387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6" name="Rectangle 35"/>
              <p:cNvSpPr>
                <a:spLocks noChangeArrowheads="1"/>
              </p:cNvSpPr>
              <p:nvPr/>
            </p:nvSpPr>
            <p:spPr bwMode="auto">
              <a:xfrm>
                <a:off x="356" y="991"/>
                <a:ext cx="392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2.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7" name="Rectangle 36"/>
              <p:cNvSpPr>
                <a:spLocks noChangeArrowheads="1"/>
              </p:cNvSpPr>
              <p:nvPr/>
            </p:nvSpPr>
            <p:spPr bwMode="auto">
              <a:xfrm>
                <a:off x="577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8" name="Rectangle 37"/>
              <p:cNvSpPr>
                <a:spLocks noChangeArrowheads="1"/>
              </p:cNvSpPr>
              <p:nvPr/>
            </p:nvSpPr>
            <p:spPr bwMode="auto">
              <a:xfrm>
                <a:off x="600" y="991"/>
                <a:ext cx="25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79" name="Rectangle 38"/>
              <p:cNvSpPr>
                <a:spLocks noChangeArrowheads="1"/>
              </p:cNvSpPr>
              <p:nvPr/>
            </p:nvSpPr>
            <p:spPr bwMode="auto">
              <a:xfrm>
                <a:off x="792" y="991"/>
                <a:ext cx="25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0" name="Rectangle 39"/>
              <p:cNvSpPr>
                <a:spLocks noChangeArrowheads="1"/>
              </p:cNvSpPr>
              <p:nvPr/>
            </p:nvSpPr>
            <p:spPr bwMode="auto">
              <a:xfrm>
                <a:off x="982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1" name="Rectangle 40"/>
              <p:cNvSpPr>
                <a:spLocks noChangeArrowheads="1"/>
              </p:cNvSpPr>
              <p:nvPr/>
            </p:nvSpPr>
            <p:spPr bwMode="auto">
              <a:xfrm>
                <a:off x="1166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2" name="Rectangle 41"/>
              <p:cNvSpPr>
                <a:spLocks noChangeArrowheads="1"/>
              </p:cNvSpPr>
              <p:nvPr/>
            </p:nvSpPr>
            <p:spPr bwMode="auto">
              <a:xfrm>
                <a:off x="1449" y="991"/>
                <a:ext cx="21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3" name="Rectangle 42"/>
              <p:cNvSpPr>
                <a:spLocks noChangeArrowheads="1"/>
              </p:cNvSpPr>
              <p:nvPr/>
            </p:nvSpPr>
            <p:spPr bwMode="auto">
              <a:xfrm>
                <a:off x="1603" y="991"/>
                <a:ext cx="1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3.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4" name="Rectangle 43"/>
              <p:cNvSpPr>
                <a:spLocks noChangeArrowheads="1"/>
              </p:cNvSpPr>
              <p:nvPr/>
            </p:nvSpPr>
            <p:spPr bwMode="auto">
              <a:xfrm>
                <a:off x="1713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5" name="Rectangle 44"/>
              <p:cNvSpPr>
                <a:spLocks noChangeArrowheads="1"/>
              </p:cNvSpPr>
              <p:nvPr/>
            </p:nvSpPr>
            <p:spPr bwMode="auto">
              <a:xfrm>
                <a:off x="1733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6" name="Rectangle 45"/>
              <p:cNvSpPr>
                <a:spLocks noChangeArrowheads="1"/>
              </p:cNvSpPr>
              <p:nvPr/>
            </p:nvSpPr>
            <p:spPr bwMode="auto">
              <a:xfrm>
                <a:off x="2016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7" name="Rectangle 46"/>
              <p:cNvSpPr>
                <a:spLocks noChangeArrowheads="1"/>
              </p:cNvSpPr>
              <p:nvPr/>
            </p:nvSpPr>
            <p:spPr bwMode="auto">
              <a:xfrm>
                <a:off x="2299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8" name="Rectangle 47"/>
              <p:cNvSpPr>
                <a:spLocks noChangeArrowheads="1"/>
              </p:cNvSpPr>
              <p:nvPr/>
            </p:nvSpPr>
            <p:spPr bwMode="auto">
              <a:xfrm>
                <a:off x="2582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89" name="Rectangle 48"/>
              <p:cNvSpPr>
                <a:spLocks noChangeArrowheads="1"/>
              </p:cNvSpPr>
              <p:nvPr/>
            </p:nvSpPr>
            <p:spPr bwMode="auto">
              <a:xfrm>
                <a:off x="2866" y="991"/>
                <a:ext cx="13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0" name="Rectangle 49"/>
              <p:cNvSpPr>
                <a:spLocks noChangeArrowheads="1"/>
              </p:cNvSpPr>
              <p:nvPr/>
            </p:nvSpPr>
            <p:spPr bwMode="auto">
              <a:xfrm>
                <a:off x="2942" y="991"/>
                <a:ext cx="32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1" name="Rectangle 50"/>
              <p:cNvSpPr>
                <a:spLocks noChangeArrowheads="1"/>
              </p:cNvSpPr>
              <p:nvPr/>
            </p:nvSpPr>
            <p:spPr bwMode="auto">
              <a:xfrm>
                <a:off x="3211" y="991"/>
                <a:ext cx="1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4.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2" name="Rectangle 51"/>
              <p:cNvSpPr>
                <a:spLocks noChangeArrowheads="1"/>
              </p:cNvSpPr>
              <p:nvPr/>
            </p:nvSpPr>
            <p:spPr bwMode="auto">
              <a:xfrm>
                <a:off x="3320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3" name="Rectangle 52"/>
              <p:cNvSpPr>
                <a:spLocks noChangeArrowheads="1"/>
              </p:cNvSpPr>
              <p:nvPr/>
            </p:nvSpPr>
            <p:spPr bwMode="auto">
              <a:xfrm>
                <a:off x="3432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4" name="Rectangle 53"/>
              <p:cNvSpPr>
                <a:spLocks noChangeArrowheads="1"/>
              </p:cNvSpPr>
              <p:nvPr/>
            </p:nvSpPr>
            <p:spPr bwMode="auto">
              <a:xfrm>
                <a:off x="3715" y="991"/>
                <a:ext cx="17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5" name="Rectangle 54"/>
              <p:cNvSpPr>
                <a:spLocks noChangeArrowheads="1"/>
              </p:cNvSpPr>
              <p:nvPr/>
            </p:nvSpPr>
            <p:spPr bwMode="auto">
              <a:xfrm>
                <a:off x="3830" y="991"/>
                <a:ext cx="13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7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6" name="Rectangle 55"/>
              <p:cNvSpPr>
                <a:spLocks noChangeArrowheads="1"/>
              </p:cNvSpPr>
              <p:nvPr/>
            </p:nvSpPr>
            <p:spPr bwMode="auto">
              <a:xfrm>
                <a:off x="3908" y="991"/>
                <a:ext cx="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7" name="Rectangle 56"/>
              <p:cNvSpPr>
                <a:spLocks noChangeArrowheads="1"/>
              </p:cNvSpPr>
              <p:nvPr/>
            </p:nvSpPr>
            <p:spPr bwMode="auto">
              <a:xfrm>
                <a:off x="3940" y="991"/>
                <a:ext cx="13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8" name="Rectangle 57"/>
              <p:cNvSpPr>
                <a:spLocks noChangeArrowheads="1"/>
              </p:cNvSpPr>
              <p:nvPr/>
            </p:nvSpPr>
            <p:spPr bwMode="auto">
              <a:xfrm>
                <a:off x="4017" y="991"/>
                <a:ext cx="364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99" name="Rectangle 58"/>
              <p:cNvSpPr>
                <a:spLocks noChangeArrowheads="1"/>
              </p:cNvSpPr>
              <p:nvPr/>
            </p:nvSpPr>
            <p:spPr bwMode="auto">
              <a:xfrm>
                <a:off x="4324" y="991"/>
                <a:ext cx="13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8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0" name="Rectangle 59"/>
              <p:cNvSpPr>
                <a:spLocks noChangeArrowheads="1"/>
              </p:cNvSpPr>
              <p:nvPr/>
            </p:nvSpPr>
            <p:spPr bwMode="auto">
              <a:xfrm>
                <a:off x="4402" y="991"/>
                <a:ext cx="16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1" name="Rectangle 60"/>
              <p:cNvSpPr>
                <a:spLocks noChangeArrowheads="1"/>
              </p:cNvSpPr>
              <p:nvPr/>
            </p:nvSpPr>
            <p:spPr bwMode="auto">
              <a:xfrm>
                <a:off x="4510" y="991"/>
                <a:ext cx="13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2" name="Rectangle 61"/>
              <p:cNvSpPr>
                <a:spLocks noChangeArrowheads="1"/>
              </p:cNvSpPr>
              <p:nvPr/>
            </p:nvSpPr>
            <p:spPr bwMode="auto">
              <a:xfrm>
                <a:off x="4587" y="991"/>
                <a:ext cx="13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9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3" name="Rectangle 62"/>
              <p:cNvSpPr>
                <a:spLocks noChangeArrowheads="1"/>
              </p:cNvSpPr>
              <p:nvPr/>
            </p:nvSpPr>
            <p:spPr bwMode="auto">
              <a:xfrm>
                <a:off x="4665" y="991"/>
                <a:ext cx="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4" name="Rectangle 63"/>
              <p:cNvSpPr>
                <a:spLocks noChangeArrowheads="1"/>
              </p:cNvSpPr>
              <p:nvPr/>
            </p:nvSpPr>
            <p:spPr bwMode="auto">
              <a:xfrm>
                <a:off x="4695" y="991"/>
                <a:ext cx="40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5" name="Rectangle 64"/>
              <p:cNvSpPr>
                <a:spLocks noChangeArrowheads="1"/>
              </p:cNvSpPr>
              <p:nvPr/>
            </p:nvSpPr>
            <p:spPr bwMode="auto">
              <a:xfrm>
                <a:off x="5040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6" name="Rectangle 65"/>
              <p:cNvSpPr>
                <a:spLocks noChangeArrowheads="1"/>
              </p:cNvSpPr>
              <p:nvPr/>
            </p:nvSpPr>
            <p:spPr bwMode="auto">
              <a:xfrm>
                <a:off x="5079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7" name="Rectangle 66"/>
              <p:cNvSpPr>
                <a:spLocks noChangeArrowheads="1"/>
              </p:cNvSpPr>
              <p:nvPr/>
            </p:nvSpPr>
            <p:spPr bwMode="auto">
              <a:xfrm>
                <a:off x="5117" y="991"/>
                <a:ext cx="19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10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8" name="Rectangle 67"/>
              <p:cNvSpPr>
                <a:spLocks noChangeArrowheads="1"/>
              </p:cNvSpPr>
              <p:nvPr/>
            </p:nvSpPr>
            <p:spPr bwMode="auto">
              <a:xfrm>
                <a:off x="5252" y="991"/>
                <a:ext cx="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09" name="Rectangle 68"/>
              <p:cNvSpPr>
                <a:spLocks noChangeArrowheads="1"/>
              </p:cNvSpPr>
              <p:nvPr/>
            </p:nvSpPr>
            <p:spPr bwMode="auto">
              <a:xfrm>
                <a:off x="5284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0" name="Rectangle 69"/>
              <p:cNvSpPr>
                <a:spLocks noChangeArrowheads="1"/>
              </p:cNvSpPr>
              <p:nvPr/>
            </p:nvSpPr>
            <p:spPr bwMode="auto">
              <a:xfrm>
                <a:off x="5415" y="991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1" name="Rectangle 70"/>
              <p:cNvSpPr>
                <a:spLocks noChangeArrowheads="1"/>
              </p:cNvSpPr>
              <p:nvPr/>
            </p:nvSpPr>
            <p:spPr bwMode="auto">
              <a:xfrm>
                <a:off x="33" y="1170"/>
                <a:ext cx="1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2" name="Rectangle 71"/>
              <p:cNvSpPr>
                <a:spLocks noChangeArrowheads="1"/>
              </p:cNvSpPr>
              <p:nvPr/>
            </p:nvSpPr>
            <p:spPr bwMode="auto">
              <a:xfrm>
                <a:off x="143" y="1170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3" name="Rectangle 72"/>
              <p:cNvSpPr>
                <a:spLocks noChangeArrowheads="1"/>
              </p:cNvSpPr>
              <p:nvPr/>
            </p:nvSpPr>
            <p:spPr bwMode="auto">
              <a:xfrm>
                <a:off x="181" y="1203"/>
                <a:ext cx="88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              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4" name="Rectangle 73"/>
              <p:cNvSpPr>
                <a:spLocks noChangeArrowheads="1"/>
              </p:cNvSpPr>
              <p:nvPr/>
            </p:nvSpPr>
            <p:spPr bwMode="auto">
              <a:xfrm>
                <a:off x="1014" y="1203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5" name="Rectangle 74"/>
              <p:cNvSpPr>
                <a:spLocks noChangeArrowheads="1"/>
              </p:cNvSpPr>
              <p:nvPr/>
            </p:nvSpPr>
            <p:spPr bwMode="auto">
              <a:xfrm>
                <a:off x="1042" y="1203"/>
                <a:ext cx="161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6" name="Rectangle 75"/>
              <p:cNvSpPr>
                <a:spLocks noChangeArrowheads="1"/>
              </p:cNvSpPr>
              <p:nvPr/>
            </p:nvSpPr>
            <p:spPr bwMode="auto">
              <a:xfrm>
                <a:off x="1158" y="1203"/>
                <a:ext cx="24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7" name="Rectangle 76"/>
              <p:cNvSpPr>
                <a:spLocks noChangeArrowheads="1"/>
              </p:cNvSpPr>
              <p:nvPr/>
            </p:nvSpPr>
            <p:spPr bwMode="auto">
              <a:xfrm>
                <a:off x="1359" y="1203"/>
                <a:ext cx="36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8" name="Rectangle 77"/>
              <p:cNvSpPr>
                <a:spLocks noChangeArrowheads="1"/>
              </p:cNvSpPr>
              <p:nvPr/>
            </p:nvSpPr>
            <p:spPr bwMode="auto">
              <a:xfrm>
                <a:off x="1674" y="1203"/>
                <a:ext cx="24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19" name="Rectangle 78"/>
              <p:cNvSpPr>
                <a:spLocks noChangeArrowheads="1"/>
              </p:cNvSpPr>
              <p:nvPr/>
            </p:nvSpPr>
            <p:spPr bwMode="auto">
              <a:xfrm>
                <a:off x="1875" y="1203"/>
                <a:ext cx="161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0" name="Rectangle 79"/>
              <p:cNvSpPr>
                <a:spLocks noChangeArrowheads="1"/>
              </p:cNvSpPr>
              <p:nvPr/>
            </p:nvSpPr>
            <p:spPr bwMode="auto">
              <a:xfrm>
                <a:off x="1892" y="1170"/>
                <a:ext cx="23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5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1" name="Rectangle 80"/>
              <p:cNvSpPr>
                <a:spLocks noChangeArrowheads="1"/>
              </p:cNvSpPr>
              <p:nvPr/>
            </p:nvSpPr>
            <p:spPr bwMode="auto">
              <a:xfrm>
                <a:off x="2067" y="1170"/>
                <a:ext cx="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2" name="Rectangle 81"/>
              <p:cNvSpPr>
                <a:spLocks noChangeArrowheads="1"/>
              </p:cNvSpPr>
              <p:nvPr/>
            </p:nvSpPr>
            <p:spPr bwMode="auto">
              <a:xfrm>
                <a:off x="2011" y="1170"/>
                <a:ext cx="185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3" name="Rectangle 82"/>
              <p:cNvSpPr>
                <a:spLocks noChangeArrowheads="1"/>
              </p:cNvSpPr>
              <p:nvPr/>
            </p:nvSpPr>
            <p:spPr bwMode="auto">
              <a:xfrm>
                <a:off x="2137" y="1203"/>
                <a:ext cx="82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       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4" name="Rectangle 83"/>
              <p:cNvSpPr>
                <a:spLocks noChangeArrowheads="1"/>
              </p:cNvSpPr>
              <p:nvPr/>
            </p:nvSpPr>
            <p:spPr bwMode="auto">
              <a:xfrm>
                <a:off x="2912" y="1170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5" name="Rectangle 84"/>
              <p:cNvSpPr>
                <a:spLocks noChangeArrowheads="1"/>
              </p:cNvSpPr>
              <p:nvPr/>
            </p:nvSpPr>
            <p:spPr bwMode="auto">
              <a:xfrm>
                <a:off x="33" y="1381"/>
                <a:ext cx="21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6" name="Rectangle 85"/>
              <p:cNvSpPr>
                <a:spLocks noChangeArrowheads="1"/>
              </p:cNvSpPr>
              <p:nvPr/>
            </p:nvSpPr>
            <p:spPr bwMode="auto">
              <a:xfrm>
                <a:off x="206" y="1381"/>
                <a:ext cx="770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     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7" name="Rectangle 86"/>
              <p:cNvSpPr>
                <a:spLocks noChangeArrowheads="1"/>
              </p:cNvSpPr>
              <p:nvPr/>
            </p:nvSpPr>
            <p:spPr bwMode="auto">
              <a:xfrm>
                <a:off x="923" y="1381"/>
                <a:ext cx="1379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                          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8" name="Rectangle 87"/>
              <p:cNvSpPr>
                <a:spLocks noChangeArrowheads="1"/>
              </p:cNvSpPr>
              <p:nvPr/>
            </p:nvSpPr>
            <p:spPr bwMode="auto">
              <a:xfrm>
                <a:off x="2243" y="1381"/>
                <a:ext cx="335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29" name="Rectangle 88"/>
              <p:cNvSpPr>
                <a:spLocks noChangeArrowheads="1"/>
              </p:cNvSpPr>
              <p:nvPr/>
            </p:nvSpPr>
            <p:spPr bwMode="auto">
              <a:xfrm>
                <a:off x="2531" y="1381"/>
                <a:ext cx="451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           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0" name="Rectangle 89"/>
              <p:cNvSpPr>
                <a:spLocks noChangeArrowheads="1"/>
              </p:cNvSpPr>
              <p:nvPr/>
            </p:nvSpPr>
            <p:spPr bwMode="auto">
              <a:xfrm>
                <a:off x="2931" y="1348"/>
                <a:ext cx="1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6.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1" name="Rectangle 90"/>
              <p:cNvSpPr>
                <a:spLocks noChangeArrowheads="1"/>
              </p:cNvSpPr>
              <p:nvPr/>
            </p:nvSpPr>
            <p:spPr bwMode="auto">
              <a:xfrm>
                <a:off x="3041" y="1348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2" name="Rectangle 91"/>
              <p:cNvSpPr>
                <a:spLocks noChangeArrowheads="1"/>
              </p:cNvSpPr>
              <p:nvPr/>
            </p:nvSpPr>
            <p:spPr bwMode="auto">
              <a:xfrm>
                <a:off x="33" y="1527"/>
                <a:ext cx="13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3" name="Rectangle 92"/>
              <p:cNvSpPr>
                <a:spLocks noChangeArrowheads="1"/>
              </p:cNvSpPr>
              <p:nvPr/>
            </p:nvSpPr>
            <p:spPr bwMode="auto">
              <a:xfrm>
                <a:off x="110" y="1527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4" name="Rectangle 93"/>
              <p:cNvSpPr>
                <a:spLocks noChangeArrowheads="1"/>
              </p:cNvSpPr>
              <p:nvPr/>
            </p:nvSpPr>
            <p:spPr bwMode="auto">
              <a:xfrm>
                <a:off x="149" y="1527"/>
                <a:ext cx="137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5" name="Rectangle 94"/>
              <p:cNvSpPr>
                <a:spLocks noChangeArrowheads="1"/>
              </p:cNvSpPr>
              <p:nvPr/>
            </p:nvSpPr>
            <p:spPr bwMode="auto">
              <a:xfrm>
                <a:off x="226" y="1527"/>
                <a:ext cx="9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6" name="Rectangle 95"/>
              <p:cNvSpPr>
                <a:spLocks noChangeArrowheads="1"/>
              </p:cNvSpPr>
              <p:nvPr/>
            </p:nvSpPr>
            <p:spPr bwMode="auto">
              <a:xfrm>
                <a:off x="258" y="1527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7" name="Rectangle 96"/>
              <p:cNvSpPr>
                <a:spLocks noChangeArrowheads="1"/>
              </p:cNvSpPr>
              <p:nvPr/>
            </p:nvSpPr>
            <p:spPr bwMode="auto">
              <a:xfrm>
                <a:off x="317" y="1543"/>
                <a:ext cx="218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Erstellung und Besprechung des Kurzinfo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8" name="Rectangle 97"/>
              <p:cNvSpPr>
                <a:spLocks noChangeArrowheads="1"/>
              </p:cNvSpPr>
              <p:nvPr/>
            </p:nvSpPr>
            <p:spPr bwMode="auto">
              <a:xfrm>
                <a:off x="2452" y="1543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39" name="Rectangle 98"/>
              <p:cNvSpPr>
                <a:spLocks noChangeArrowheads="1"/>
              </p:cNvSpPr>
              <p:nvPr/>
            </p:nvSpPr>
            <p:spPr bwMode="auto">
              <a:xfrm>
                <a:off x="2498" y="1543"/>
                <a:ext cx="124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B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0" name="Rectangle 99"/>
              <p:cNvSpPr>
                <a:spLocks noChangeArrowheads="1"/>
              </p:cNvSpPr>
              <p:nvPr/>
            </p:nvSpPr>
            <p:spPr bwMode="auto">
              <a:xfrm>
                <a:off x="2569" y="1543"/>
                <a:ext cx="37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ogens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1" name="Rectangle 100"/>
              <p:cNvSpPr>
                <a:spLocks noChangeArrowheads="1"/>
              </p:cNvSpPr>
              <p:nvPr/>
            </p:nvSpPr>
            <p:spPr bwMode="auto">
              <a:xfrm>
                <a:off x="2895" y="154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2" name="Rectangle 101"/>
              <p:cNvSpPr>
                <a:spLocks noChangeArrowheads="1"/>
              </p:cNvSpPr>
              <p:nvPr/>
            </p:nvSpPr>
            <p:spPr bwMode="auto">
              <a:xfrm>
                <a:off x="2929" y="1543"/>
                <a:ext cx="278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 der KT (ca. bis März im Jahr der Schulanmeldung)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3" name="Rectangle 102"/>
              <p:cNvSpPr>
                <a:spLocks noChangeArrowheads="1"/>
              </p:cNvSpPr>
              <p:nvPr/>
            </p:nvSpPr>
            <p:spPr bwMode="auto">
              <a:xfrm>
                <a:off x="5669" y="154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4" name="Rectangle 103"/>
              <p:cNvSpPr>
                <a:spLocks noChangeArrowheads="1"/>
              </p:cNvSpPr>
              <p:nvPr/>
            </p:nvSpPr>
            <p:spPr bwMode="auto">
              <a:xfrm>
                <a:off x="5702" y="1527"/>
                <a:ext cx="9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6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5" name="Rectangle 104"/>
              <p:cNvSpPr>
                <a:spLocks noChangeArrowheads="1"/>
              </p:cNvSpPr>
              <p:nvPr/>
            </p:nvSpPr>
            <p:spPr bwMode="auto">
              <a:xfrm>
                <a:off x="177" y="1799"/>
                <a:ext cx="13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6" name="Rectangle 105"/>
              <p:cNvSpPr>
                <a:spLocks noChangeArrowheads="1"/>
              </p:cNvSpPr>
              <p:nvPr/>
            </p:nvSpPr>
            <p:spPr bwMode="auto">
              <a:xfrm>
                <a:off x="256" y="1823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7" name="Rectangle 106"/>
              <p:cNvSpPr>
                <a:spLocks noChangeArrowheads="1"/>
              </p:cNvSpPr>
              <p:nvPr/>
            </p:nvSpPr>
            <p:spPr bwMode="auto">
              <a:xfrm>
                <a:off x="321" y="1799"/>
                <a:ext cx="136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sng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Informationselternabend </a:t>
                </a:r>
                <a:endParaRPr kumimoji="0" lang="de-DE" altLang="de-DE" sz="1800" b="0" i="0" u="none" strike="sng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1248" name="Rectangle 107"/>
              <p:cNvSpPr>
                <a:spLocks noChangeArrowheads="1"/>
              </p:cNvSpPr>
              <p:nvPr/>
            </p:nvSpPr>
            <p:spPr bwMode="auto">
              <a:xfrm>
                <a:off x="1674" y="1799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0" name="Rectangle 109"/>
              <p:cNvSpPr>
                <a:spLocks noChangeArrowheads="1"/>
              </p:cNvSpPr>
              <p:nvPr/>
            </p:nvSpPr>
            <p:spPr bwMode="auto">
              <a:xfrm>
                <a:off x="1683" y="1799"/>
                <a:ext cx="3690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sng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 der Kindertagesstätte zum Ablauf des letzten Kindergartenjahres. </a:t>
                </a:r>
                <a:endParaRPr kumimoji="0" lang="de-DE" altLang="de-DE" sz="1800" b="0" i="0" u="none" strike="sng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Arial" pitchFamily="34" charset="0"/>
                </a:endParaRPr>
              </a:p>
            </p:txBody>
          </p:sp>
          <p:sp>
            <p:nvSpPr>
              <p:cNvPr id="1251" name="Rectangle 110"/>
              <p:cNvSpPr>
                <a:spLocks noChangeArrowheads="1"/>
              </p:cNvSpPr>
              <p:nvPr/>
            </p:nvSpPr>
            <p:spPr bwMode="auto">
              <a:xfrm>
                <a:off x="5781" y="1799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2" name="Rectangle 111"/>
              <p:cNvSpPr>
                <a:spLocks noChangeArrowheads="1"/>
              </p:cNvSpPr>
              <p:nvPr/>
            </p:nvSpPr>
            <p:spPr bwMode="auto">
              <a:xfrm>
                <a:off x="177" y="2052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2.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3" name="Rectangle 112"/>
              <p:cNvSpPr>
                <a:spLocks noChangeArrowheads="1"/>
              </p:cNvSpPr>
              <p:nvPr/>
            </p:nvSpPr>
            <p:spPr bwMode="auto">
              <a:xfrm>
                <a:off x="273" y="2076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4" name="Rectangle 113"/>
              <p:cNvSpPr>
                <a:spLocks noChangeArrowheads="1"/>
              </p:cNvSpPr>
              <p:nvPr/>
            </p:nvSpPr>
            <p:spPr bwMode="auto">
              <a:xfrm>
                <a:off x="321" y="2052"/>
                <a:ext cx="64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Anmeldung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5" name="Rectangle 114"/>
              <p:cNvSpPr>
                <a:spLocks noChangeArrowheads="1"/>
              </p:cNvSpPr>
              <p:nvPr/>
            </p:nvSpPr>
            <p:spPr bwMode="auto">
              <a:xfrm>
                <a:off x="918" y="2052"/>
                <a:ext cx="64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des Kindes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6" name="Rectangle 115"/>
              <p:cNvSpPr>
                <a:spLocks noChangeArrowheads="1"/>
              </p:cNvSpPr>
              <p:nvPr/>
            </p:nvSpPr>
            <p:spPr bwMode="auto">
              <a:xfrm>
                <a:off x="1506" y="2052"/>
                <a:ext cx="81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 der Schule (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7" name="Rectangle 116"/>
              <p:cNvSpPr>
                <a:spLocks noChangeArrowheads="1"/>
              </p:cNvSpPr>
              <p:nvPr/>
            </p:nvSpPr>
            <p:spPr bwMode="auto">
              <a:xfrm>
                <a:off x="2268" y="2052"/>
                <a:ext cx="13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03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8" name="Rectangle 117"/>
              <p:cNvSpPr>
                <a:spLocks noChangeArrowheads="1"/>
              </p:cNvSpPr>
              <p:nvPr/>
            </p:nvSpPr>
            <p:spPr bwMode="auto">
              <a:xfrm>
                <a:off x="2405" y="2052"/>
                <a:ext cx="8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59" name="Rectangle 118"/>
              <p:cNvSpPr>
                <a:spLocks noChangeArrowheads="1"/>
              </p:cNvSpPr>
              <p:nvPr/>
            </p:nvSpPr>
            <p:spPr bwMode="auto">
              <a:xfrm>
                <a:off x="2433" y="2052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0" name="Rectangle 119"/>
              <p:cNvSpPr>
                <a:spLocks noChangeArrowheads="1"/>
              </p:cNvSpPr>
              <p:nvPr/>
            </p:nvSpPr>
            <p:spPr bwMode="auto">
              <a:xfrm>
                <a:off x="2479" y="2052"/>
                <a:ext cx="13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07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1" name="Rectangle 120"/>
              <p:cNvSpPr>
                <a:spLocks noChangeArrowheads="1"/>
              </p:cNvSpPr>
              <p:nvPr/>
            </p:nvSpPr>
            <p:spPr bwMode="auto">
              <a:xfrm>
                <a:off x="2548" y="205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2" name="Rectangle 121"/>
              <p:cNvSpPr>
                <a:spLocks noChangeArrowheads="1"/>
              </p:cNvSpPr>
              <p:nvPr/>
            </p:nvSpPr>
            <p:spPr bwMode="auto">
              <a:xfrm>
                <a:off x="2616" y="2052"/>
                <a:ext cx="8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3" name="Rectangle 122"/>
              <p:cNvSpPr>
                <a:spLocks noChangeArrowheads="1"/>
              </p:cNvSpPr>
              <p:nvPr/>
            </p:nvSpPr>
            <p:spPr bwMode="auto">
              <a:xfrm>
                <a:off x="2644" y="2052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4" name="Rectangle 123"/>
              <p:cNvSpPr>
                <a:spLocks noChangeArrowheads="1"/>
              </p:cNvSpPr>
              <p:nvPr/>
            </p:nvSpPr>
            <p:spPr bwMode="auto">
              <a:xfrm>
                <a:off x="2677" y="2052"/>
                <a:ext cx="189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Mai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5" name="Rectangle 124"/>
              <p:cNvSpPr>
                <a:spLocks noChangeArrowheads="1"/>
              </p:cNvSpPr>
              <p:nvPr/>
            </p:nvSpPr>
            <p:spPr bwMode="auto">
              <a:xfrm>
                <a:off x="2937" y="2052"/>
                <a:ext cx="18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). 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6" name="Rectangle 125"/>
              <p:cNvSpPr>
                <a:spLocks noChangeArrowheads="1"/>
              </p:cNvSpPr>
              <p:nvPr/>
            </p:nvSpPr>
            <p:spPr bwMode="auto">
              <a:xfrm>
                <a:off x="3072" y="2052"/>
                <a:ext cx="10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–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7" name="Rectangle 126"/>
              <p:cNvSpPr>
                <a:spLocks noChangeArrowheads="1"/>
              </p:cNvSpPr>
              <p:nvPr/>
            </p:nvSpPr>
            <p:spPr bwMode="auto">
              <a:xfrm>
                <a:off x="3122" y="2052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8" name="Rectangle 127"/>
              <p:cNvSpPr>
                <a:spLocks noChangeArrowheads="1"/>
              </p:cNvSpPr>
              <p:nvPr/>
            </p:nvSpPr>
            <p:spPr bwMode="auto">
              <a:xfrm>
                <a:off x="3156" y="2052"/>
                <a:ext cx="14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Die Eltern werden angeschr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69" name="Rectangle 128"/>
              <p:cNvSpPr>
                <a:spLocks noChangeArrowheads="1"/>
              </p:cNvSpPr>
              <p:nvPr/>
            </p:nvSpPr>
            <p:spPr bwMode="auto">
              <a:xfrm>
                <a:off x="4601" y="2052"/>
                <a:ext cx="35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ieben!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0" name="Rectangle 129"/>
              <p:cNvSpPr>
                <a:spLocks noChangeArrowheads="1"/>
              </p:cNvSpPr>
              <p:nvPr/>
            </p:nvSpPr>
            <p:spPr bwMode="auto">
              <a:xfrm>
                <a:off x="4907" y="2052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1" name="Rectangle 130"/>
              <p:cNvSpPr>
                <a:spLocks noChangeArrowheads="1"/>
              </p:cNvSpPr>
              <p:nvPr/>
            </p:nvSpPr>
            <p:spPr bwMode="auto">
              <a:xfrm>
                <a:off x="177" y="2304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3.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2" name="Rectangle 131"/>
              <p:cNvSpPr>
                <a:spLocks noChangeArrowheads="1"/>
              </p:cNvSpPr>
              <p:nvPr/>
            </p:nvSpPr>
            <p:spPr bwMode="auto">
              <a:xfrm>
                <a:off x="273" y="2328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3" name="Rectangle 132"/>
              <p:cNvSpPr>
                <a:spLocks noChangeArrowheads="1"/>
              </p:cNvSpPr>
              <p:nvPr/>
            </p:nvSpPr>
            <p:spPr bwMode="auto">
              <a:xfrm>
                <a:off x="321" y="2304"/>
                <a:ext cx="237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Beginn des Sprachvorlaufkurses an der Otto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4" name="Rectangle 133"/>
              <p:cNvSpPr>
                <a:spLocks noChangeArrowheads="1"/>
              </p:cNvSpPr>
              <p:nvPr/>
            </p:nvSpPr>
            <p:spPr bwMode="auto">
              <a:xfrm>
                <a:off x="2647" y="2304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5" name="Rectangle 134"/>
              <p:cNvSpPr>
                <a:spLocks noChangeArrowheads="1"/>
              </p:cNvSpPr>
              <p:nvPr/>
            </p:nvSpPr>
            <p:spPr bwMode="auto">
              <a:xfrm>
                <a:off x="2693" y="2304"/>
                <a:ext cx="58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Stückrath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6" name="Rectangle 135"/>
              <p:cNvSpPr>
                <a:spLocks noChangeArrowheads="1"/>
              </p:cNvSpPr>
              <p:nvPr/>
            </p:nvSpPr>
            <p:spPr bwMode="auto">
              <a:xfrm>
                <a:off x="3228" y="2304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7" name="Rectangle 136"/>
              <p:cNvSpPr>
                <a:spLocks noChangeArrowheads="1"/>
              </p:cNvSpPr>
              <p:nvPr/>
            </p:nvSpPr>
            <p:spPr bwMode="auto">
              <a:xfrm>
                <a:off x="3275" y="2304"/>
                <a:ext cx="437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Schule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8" name="Rectangle 137"/>
              <p:cNvSpPr>
                <a:spLocks noChangeArrowheads="1"/>
              </p:cNvSpPr>
              <p:nvPr/>
            </p:nvSpPr>
            <p:spPr bwMode="auto">
              <a:xfrm>
                <a:off x="3659" y="2297"/>
                <a:ext cx="137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(nach den Sommerferien)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79" name="Rectangle 138"/>
              <p:cNvSpPr>
                <a:spLocks noChangeArrowheads="1"/>
              </p:cNvSpPr>
              <p:nvPr/>
            </p:nvSpPr>
            <p:spPr bwMode="auto">
              <a:xfrm>
                <a:off x="4981" y="2304"/>
                <a:ext cx="6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0" name="Rectangle 139"/>
              <p:cNvSpPr>
                <a:spLocks noChangeArrowheads="1"/>
              </p:cNvSpPr>
              <p:nvPr/>
            </p:nvSpPr>
            <p:spPr bwMode="auto">
              <a:xfrm>
                <a:off x="177" y="2556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4.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1" name="Rectangle 140"/>
              <p:cNvSpPr>
                <a:spLocks noChangeArrowheads="1"/>
              </p:cNvSpPr>
              <p:nvPr/>
            </p:nvSpPr>
            <p:spPr bwMode="auto">
              <a:xfrm>
                <a:off x="273" y="2580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2" name="Rectangle 141"/>
              <p:cNvSpPr>
                <a:spLocks noChangeArrowheads="1"/>
              </p:cNvSpPr>
              <p:nvPr/>
            </p:nvSpPr>
            <p:spPr bwMode="auto">
              <a:xfrm>
                <a:off x="321" y="2556"/>
                <a:ext cx="4066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Bei Bedarf: Vorstellung der </a:t>
                </a:r>
                <a:r>
                  <a:rPr kumimoji="0" lang="de-DE" altLang="de-DE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Kannkinder</a:t>
                </a: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, wenn Eltern diese angemeldet haben.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3" name="Rectangle 142"/>
              <p:cNvSpPr>
                <a:spLocks noChangeArrowheads="1"/>
              </p:cNvSpPr>
              <p:nvPr/>
            </p:nvSpPr>
            <p:spPr bwMode="auto">
              <a:xfrm>
                <a:off x="3724" y="2556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4" name="Rectangle 143"/>
              <p:cNvSpPr>
                <a:spLocks noChangeArrowheads="1"/>
              </p:cNvSpPr>
              <p:nvPr/>
            </p:nvSpPr>
            <p:spPr bwMode="auto">
              <a:xfrm>
                <a:off x="4381" y="2545"/>
                <a:ext cx="77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(Januar 22)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5" name="Rectangle 144"/>
              <p:cNvSpPr>
                <a:spLocks noChangeArrowheads="1"/>
              </p:cNvSpPr>
              <p:nvPr/>
            </p:nvSpPr>
            <p:spPr bwMode="auto">
              <a:xfrm>
                <a:off x="5415" y="2556"/>
                <a:ext cx="8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6" name="Rectangle 145"/>
              <p:cNvSpPr>
                <a:spLocks noChangeArrowheads="1"/>
              </p:cNvSpPr>
              <p:nvPr/>
            </p:nvSpPr>
            <p:spPr bwMode="auto">
              <a:xfrm>
                <a:off x="177" y="2808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5.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7" name="Rectangle 146"/>
              <p:cNvSpPr>
                <a:spLocks noChangeArrowheads="1"/>
              </p:cNvSpPr>
              <p:nvPr/>
            </p:nvSpPr>
            <p:spPr bwMode="auto">
              <a:xfrm>
                <a:off x="273" y="2832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8" name="Rectangle 147"/>
              <p:cNvSpPr>
                <a:spLocks noChangeArrowheads="1"/>
              </p:cNvSpPr>
              <p:nvPr/>
            </p:nvSpPr>
            <p:spPr bwMode="auto">
              <a:xfrm>
                <a:off x="321" y="2808"/>
                <a:ext cx="44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Einschulungsuntersuchung im Gesundheitsamt. Fiel 2021 Corona bedingt</a:t>
                </a:r>
                <a:r>
                  <a:rPr kumimoji="0" lang="de-DE" altLang="de-DE" sz="1400" b="0" i="0" u="none" strike="noStrike" cap="none" normalizeH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aus.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89" name="Rectangle 148"/>
              <p:cNvSpPr>
                <a:spLocks noChangeArrowheads="1"/>
              </p:cNvSpPr>
              <p:nvPr/>
            </p:nvSpPr>
            <p:spPr bwMode="auto">
              <a:xfrm>
                <a:off x="2724" y="2808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0" name="Rectangle 149"/>
              <p:cNvSpPr>
                <a:spLocks noChangeArrowheads="1"/>
              </p:cNvSpPr>
              <p:nvPr/>
            </p:nvSpPr>
            <p:spPr bwMode="auto">
              <a:xfrm>
                <a:off x="177" y="3059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6.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1" name="Rectangle 150"/>
              <p:cNvSpPr>
                <a:spLocks noChangeArrowheads="1"/>
              </p:cNvSpPr>
              <p:nvPr/>
            </p:nvSpPr>
            <p:spPr bwMode="auto">
              <a:xfrm>
                <a:off x="273" y="3083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2" name="Rectangle 151"/>
              <p:cNvSpPr>
                <a:spLocks noChangeArrowheads="1"/>
              </p:cNvSpPr>
              <p:nvPr/>
            </p:nvSpPr>
            <p:spPr bwMode="auto">
              <a:xfrm>
                <a:off x="321" y="3059"/>
                <a:ext cx="353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Erstellung und Besprechung der Übergabebögen in der KT (ca. Jan.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3" name="Rectangle 152"/>
              <p:cNvSpPr>
                <a:spLocks noChangeArrowheads="1"/>
              </p:cNvSpPr>
              <p:nvPr/>
            </p:nvSpPr>
            <p:spPr bwMode="auto">
              <a:xfrm>
                <a:off x="3808" y="3059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4" name="Rectangle 153"/>
              <p:cNvSpPr>
                <a:spLocks noChangeArrowheads="1"/>
              </p:cNvSpPr>
              <p:nvPr/>
            </p:nvSpPr>
            <p:spPr bwMode="auto">
              <a:xfrm>
                <a:off x="3854" y="3059"/>
                <a:ext cx="1004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März im Jahr der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5" name="Rectangle 154"/>
              <p:cNvSpPr>
                <a:spLocks noChangeArrowheads="1"/>
              </p:cNvSpPr>
              <p:nvPr/>
            </p:nvSpPr>
            <p:spPr bwMode="auto">
              <a:xfrm>
                <a:off x="4809" y="3059"/>
                <a:ext cx="123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E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6" name="Rectangle 155"/>
              <p:cNvSpPr>
                <a:spLocks noChangeArrowheads="1"/>
              </p:cNvSpPr>
              <p:nvPr/>
            </p:nvSpPr>
            <p:spPr bwMode="auto">
              <a:xfrm>
                <a:off x="4879" y="3059"/>
                <a:ext cx="627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inschulung</a:t>
                </a: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)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7" name="Rectangle 156"/>
              <p:cNvSpPr>
                <a:spLocks noChangeArrowheads="1"/>
              </p:cNvSpPr>
              <p:nvPr/>
            </p:nvSpPr>
            <p:spPr bwMode="auto">
              <a:xfrm>
                <a:off x="5451" y="3059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E36C0A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8" name="Rectangle 157"/>
              <p:cNvSpPr>
                <a:spLocks noChangeArrowheads="1"/>
              </p:cNvSpPr>
              <p:nvPr/>
            </p:nvSpPr>
            <p:spPr bwMode="auto">
              <a:xfrm>
                <a:off x="177" y="3312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7.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99" name="Rectangle 158"/>
              <p:cNvSpPr>
                <a:spLocks noChangeArrowheads="1"/>
              </p:cNvSpPr>
              <p:nvPr/>
            </p:nvSpPr>
            <p:spPr bwMode="auto">
              <a:xfrm>
                <a:off x="273" y="3336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0" name="Rectangle 159"/>
              <p:cNvSpPr>
                <a:spLocks noChangeArrowheads="1"/>
              </p:cNvSpPr>
              <p:nvPr/>
            </p:nvSpPr>
            <p:spPr bwMode="auto">
              <a:xfrm>
                <a:off x="321" y="3312"/>
                <a:ext cx="1367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Spielevormittag an der 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1" name="Rectangle 160"/>
              <p:cNvSpPr>
                <a:spLocks noChangeArrowheads="1"/>
              </p:cNvSpPr>
              <p:nvPr/>
            </p:nvSpPr>
            <p:spPr bwMode="auto">
              <a:xfrm>
                <a:off x="1640" y="3312"/>
                <a:ext cx="21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tto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2" name="Rectangle 161"/>
              <p:cNvSpPr>
                <a:spLocks noChangeArrowheads="1"/>
              </p:cNvSpPr>
              <p:nvPr/>
            </p:nvSpPr>
            <p:spPr bwMode="auto">
              <a:xfrm>
                <a:off x="1805" y="3312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3" name="Rectangle 162"/>
              <p:cNvSpPr>
                <a:spLocks noChangeArrowheads="1"/>
              </p:cNvSpPr>
              <p:nvPr/>
            </p:nvSpPr>
            <p:spPr bwMode="auto">
              <a:xfrm>
                <a:off x="1851" y="3312"/>
                <a:ext cx="58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Stückrath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4" name="Rectangle 163"/>
              <p:cNvSpPr>
                <a:spLocks noChangeArrowheads="1"/>
              </p:cNvSpPr>
              <p:nvPr/>
            </p:nvSpPr>
            <p:spPr bwMode="auto">
              <a:xfrm>
                <a:off x="2387" y="3312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5" name="Rectangle 164"/>
              <p:cNvSpPr>
                <a:spLocks noChangeArrowheads="1"/>
              </p:cNvSpPr>
              <p:nvPr/>
            </p:nvSpPr>
            <p:spPr bwMode="auto">
              <a:xfrm>
                <a:off x="2433" y="3312"/>
                <a:ext cx="328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Schule. </a:t>
                </a:r>
                <a:r>
                  <a:rPr lang="de-DE" altLang="de-DE" sz="1400" dirty="0" smtClean="0">
                    <a:solidFill>
                      <a:srgbClr val="000000"/>
                    </a:solidFill>
                    <a:latin typeface="Comic Sans MS" pitchFamily="66" charset="0"/>
                  </a:rPr>
                  <a:t>Fällt 2021 Corona bedingt aus.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6" name="Rectangle 165"/>
              <p:cNvSpPr>
                <a:spLocks noChangeArrowheads="1"/>
              </p:cNvSpPr>
              <p:nvPr/>
            </p:nvSpPr>
            <p:spPr bwMode="auto">
              <a:xfrm>
                <a:off x="2811" y="3312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7" name="Rectangle 166"/>
              <p:cNvSpPr>
                <a:spLocks noChangeArrowheads="1"/>
              </p:cNvSpPr>
              <p:nvPr/>
            </p:nvSpPr>
            <p:spPr bwMode="auto">
              <a:xfrm>
                <a:off x="177" y="3563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8.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8" name="Rectangle 167"/>
              <p:cNvSpPr>
                <a:spLocks noChangeArrowheads="1"/>
              </p:cNvSpPr>
              <p:nvPr/>
            </p:nvSpPr>
            <p:spPr bwMode="auto">
              <a:xfrm>
                <a:off x="273" y="3587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09" name="Rectangle 168"/>
              <p:cNvSpPr>
                <a:spLocks noChangeArrowheads="1"/>
              </p:cNvSpPr>
              <p:nvPr/>
            </p:nvSpPr>
            <p:spPr bwMode="auto">
              <a:xfrm>
                <a:off x="321" y="3563"/>
                <a:ext cx="1037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Gemeinsames Spiel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0" name="Rectangle 169"/>
              <p:cNvSpPr>
                <a:spLocks noChangeArrowheads="1"/>
              </p:cNvSpPr>
              <p:nvPr/>
            </p:nvSpPr>
            <p:spPr bwMode="auto">
              <a:xfrm>
                <a:off x="1306" y="3563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1" name="Rectangle 170"/>
              <p:cNvSpPr>
                <a:spLocks noChangeArrowheads="1"/>
              </p:cNvSpPr>
              <p:nvPr/>
            </p:nvSpPr>
            <p:spPr bwMode="auto">
              <a:xfrm>
                <a:off x="1353" y="356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2" name="Rectangle 171"/>
              <p:cNvSpPr>
                <a:spLocks noChangeArrowheads="1"/>
              </p:cNvSpPr>
              <p:nvPr/>
            </p:nvSpPr>
            <p:spPr bwMode="auto">
              <a:xfrm>
                <a:off x="1386" y="3563"/>
                <a:ext cx="100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und Sportfest (Ta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3" name="Rectangle 172"/>
              <p:cNvSpPr>
                <a:spLocks noChangeArrowheads="1"/>
              </p:cNvSpPr>
              <p:nvPr/>
            </p:nvSpPr>
            <p:spPr bwMode="auto">
              <a:xfrm>
                <a:off x="2340" y="3563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4" name="Rectangle 173"/>
              <p:cNvSpPr>
                <a:spLocks noChangeArrowheads="1"/>
              </p:cNvSpPr>
              <p:nvPr/>
            </p:nvSpPr>
            <p:spPr bwMode="auto">
              <a:xfrm>
                <a:off x="2387" y="3563"/>
                <a:ext cx="168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Pa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5" name="Rectangle 174"/>
              <p:cNvSpPr>
                <a:spLocks noChangeArrowheads="1"/>
              </p:cNvSpPr>
              <p:nvPr/>
            </p:nvSpPr>
            <p:spPr bwMode="auto">
              <a:xfrm>
                <a:off x="2503" y="3563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6" name="Rectangle 175"/>
              <p:cNvSpPr>
                <a:spLocks noChangeArrowheads="1"/>
              </p:cNvSpPr>
              <p:nvPr/>
            </p:nvSpPr>
            <p:spPr bwMode="auto">
              <a:xfrm>
                <a:off x="2549" y="3563"/>
                <a:ext cx="14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O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7" name="Rectangle 176"/>
              <p:cNvSpPr>
                <a:spLocks noChangeArrowheads="1"/>
              </p:cNvSpPr>
              <p:nvPr/>
            </p:nvSpPr>
            <p:spPr bwMode="auto">
              <a:xfrm>
                <a:off x="2638" y="3563"/>
                <a:ext cx="9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-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8" name="Rectangle 177"/>
              <p:cNvSpPr>
                <a:spLocks noChangeArrowheads="1"/>
              </p:cNvSpPr>
              <p:nvPr/>
            </p:nvSpPr>
            <p:spPr bwMode="auto">
              <a:xfrm>
                <a:off x="2684" y="3563"/>
                <a:ext cx="66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Olympiade).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19" name="Rectangle 178"/>
              <p:cNvSpPr>
                <a:spLocks noChangeArrowheads="1"/>
              </p:cNvSpPr>
              <p:nvPr/>
            </p:nvSpPr>
            <p:spPr bwMode="auto">
              <a:xfrm>
                <a:off x="3295" y="356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0" name="Rectangle 179"/>
              <p:cNvSpPr>
                <a:spLocks noChangeArrowheads="1"/>
              </p:cNvSpPr>
              <p:nvPr/>
            </p:nvSpPr>
            <p:spPr bwMode="auto">
              <a:xfrm>
                <a:off x="3328" y="3563"/>
                <a:ext cx="10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–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1" name="Rectangle 180"/>
              <p:cNvSpPr>
                <a:spLocks noChangeArrowheads="1"/>
              </p:cNvSpPr>
              <p:nvPr/>
            </p:nvSpPr>
            <p:spPr bwMode="auto">
              <a:xfrm>
                <a:off x="3378" y="356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2" name="Rectangle 181"/>
              <p:cNvSpPr>
                <a:spLocks noChangeArrowheads="1"/>
              </p:cNvSpPr>
              <p:nvPr/>
            </p:nvSpPr>
            <p:spPr bwMode="auto">
              <a:xfrm>
                <a:off x="3412" y="3563"/>
                <a:ext cx="2021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Zukünftige Schulkinder und 1.Klässler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3" name="Rectangle 182"/>
              <p:cNvSpPr>
                <a:spLocks noChangeArrowheads="1"/>
              </p:cNvSpPr>
              <p:nvPr/>
            </p:nvSpPr>
            <p:spPr bwMode="auto">
              <a:xfrm>
                <a:off x="5380" y="3563"/>
                <a:ext cx="82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4" name="Rectangle 183"/>
              <p:cNvSpPr>
                <a:spLocks noChangeArrowheads="1"/>
              </p:cNvSpPr>
              <p:nvPr/>
            </p:nvSpPr>
            <p:spPr bwMode="auto">
              <a:xfrm>
                <a:off x="5407" y="3563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5" name="Rectangle 184"/>
              <p:cNvSpPr>
                <a:spLocks noChangeArrowheads="1"/>
              </p:cNvSpPr>
              <p:nvPr/>
            </p:nvSpPr>
            <p:spPr bwMode="auto">
              <a:xfrm>
                <a:off x="177" y="3816"/>
                <a:ext cx="15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9.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6" name="Rectangle 185"/>
              <p:cNvSpPr>
                <a:spLocks noChangeArrowheads="1"/>
              </p:cNvSpPr>
              <p:nvPr/>
            </p:nvSpPr>
            <p:spPr bwMode="auto">
              <a:xfrm>
                <a:off x="273" y="3840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7" name="Rectangle 186"/>
              <p:cNvSpPr>
                <a:spLocks noChangeArrowheads="1"/>
              </p:cNvSpPr>
              <p:nvPr/>
            </p:nvSpPr>
            <p:spPr bwMode="auto">
              <a:xfrm>
                <a:off x="321" y="3816"/>
                <a:ext cx="2874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Informationselternabend vor Einschulungsbeginn (</a:t>
                </a:r>
                <a:r>
                  <a:rPr kumimoji="0" lang="de-DE" altLang="de-DE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Allg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8" name="Rectangle 187"/>
              <p:cNvSpPr>
                <a:spLocks noChangeArrowheads="1"/>
              </p:cNvSpPr>
              <p:nvPr/>
            </p:nvSpPr>
            <p:spPr bwMode="auto">
              <a:xfrm>
                <a:off x="3145" y="3816"/>
                <a:ext cx="119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: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29" name="Rectangle 188"/>
              <p:cNvSpPr>
                <a:spLocks noChangeArrowheads="1"/>
              </p:cNvSpPr>
              <p:nvPr/>
            </p:nvSpPr>
            <p:spPr bwMode="auto">
              <a:xfrm>
                <a:off x="3211" y="3816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0" name="Rectangle 189"/>
              <p:cNvSpPr>
                <a:spLocks noChangeArrowheads="1"/>
              </p:cNvSpPr>
              <p:nvPr/>
            </p:nvSpPr>
            <p:spPr bwMode="auto">
              <a:xfrm>
                <a:off x="3245" y="3816"/>
                <a:ext cx="873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Informationen,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1" name="Rectangle 190"/>
              <p:cNvSpPr>
                <a:spLocks noChangeArrowheads="1"/>
              </p:cNvSpPr>
              <p:nvPr/>
            </p:nvSpPr>
            <p:spPr bwMode="auto">
              <a:xfrm>
                <a:off x="4066" y="3816"/>
                <a:ext cx="1046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Konzeptvorstellung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2" name="Rectangle 191"/>
              <p:cNvSpPr>
                <a:spLocks noChangeArrowheads="1"/>
              </p:cNvSpPr>
              <p:nvPr/>
            </p:nvSpPr>
            <p:spPr bwMode="auto">
              <a:xfrm>
                <a:off x="5059" y="3816"/>
                <a:ext cx="84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,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3" name="Rectangle 192"/>
              <p:cNvSpPr>
                <a:spLocks noChangeArrowheads="1"/>
              </p:cNvSpPr>
              <p:nvPr/>
            </p:nvSpPr>
            <p:spPr bwMode="auto">
              <a:xfrm>
                <a:off x="5089" y="3816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4" name="Rectangle 193"/>
              <p:cNvSpPr>
                <a:spLocks noChangeArrowheads="1"/>
              </p:cNvSpPr>
              <p:nvPr/>
            </p:nvSpPr>
            <p:spPr bwMode="auto">
              <a:xfrm>
                <a:off x="5123" y="3816"/>
                <a:ext cx="18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...)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5" name="Rectangle 194"/>
              <p:cNvSpPr>
                <a:spLocks noChangeArrowheads="1"/>
              </p:cNvSpPr>
              <p:nvPr/>
            </p:nvSpPr>
            <p:spPr bwMode="auto">
              <a:xfrm>
                <a:off x="5247" y="3816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6" name="Rectangle 195"/>
              <p:cNvSpPr>
                <a:spLocks noChangeArrowheads="1"/>
              </p:cNvSpPr>
              <p:nvPr/>
            </p:nvSpPr>
            <p:spPr bwMode="auto">
              <a:xfrm>
                <a:off x="177" y="4068"/>
                <a:ext cx="200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10.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7" name="Rectangle 196"/>
              <p:cNvSpPr>
                <a:spLocks noChangeArrowheads="1"/>
              </p:cNvSpPr>
              <p:nvPr/>
            </p:nvSpPr>
            <p:spPr bwMode="auto">
              <a:xfrm>
                <a:off x="324" y="4092"/>
                <a:ext cx="80" cy="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8" name="Rectangle 197"/>
              <p:cNvSpPr>
                <a:spLocks noChangeArrowheads="1"/>
              </p:cNvSpPr>
              <p:nvPr/>
            </p:nvSpPr>
            <p:spPr bwMode="auto">
              <a:xfrm>
                <a:off x="364" y="4068"/>
                <a:ext cx="455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lvl="0"/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Einschulung: Dienstag nach den Sommerferien</a:t>
                </a:r>
                <a:r>
                  <a:rPr lang="de-DE" altLang="de-DE" sz="1400" dirty="0">
                    <a:solidFill>
                      <a:srgbClr val="000000"/>
                    </a:solidFill>
                    <a:latin typeface="Comic Sans MS" pitchFamily="66" charset="0"/>
                    <a:cs typeface="+mn-cs"/>
                  </a:rPr>
                  <a:t> </a:t>
                </a:r>
                <a:r>
                  <a:rPr lang="de-DE" altLang="de-DE" sz="1400" dirty="0" smtClean="0">
                    <a:solidFill>
                      <a:srgbClr val="000000"/>
                    </a:solidFill>
                    <a:latin typeface="Comic Sans MS" pitchFamily="66" charset="0"/>
                    <a:cs typeface="+mn-cs"/>
                  </a:rPr>
                  <a:t>(06.09.2022)</a:t>
                </a:r>
                <a:r>
                  <a:rPr kumimoji="0" lang="de-DE" altLang="de-DE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 voraussichtlich um 10.00 Uhr.</a:t>
                </a:r>
                <a:endParaRPr kumimoji="0" lang="de-DE" alt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39" name="Rectangle 198"/>
              <p:cNvSpPr>
                <a:spLocks noChangeArrowheads="1"/>
              </p:cNvSpPr>
              <p:nvPr/>
            </p:nvSpPr>
            <p:spPr bwMode="auto">
              <a:xfrm>
                <a:off x="3758" y="4068"/>
                <a:ext cx="85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0" name="Rectangle 199"/>
              <p:cNvSpPr>
                <a:spLocks noChangeArrowheads="1"/>
              </p:cNvSpPr>
              <p:nvPr/>
            </p:nvSpPr>
            <p:spPr bwMode="auto">
              <a:xfrm>
                <a:off x="33" y="684"/>
                <a:ext cx="278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März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1" name="Rectangle 200"/>
              <p:cNvSpPr>
                <a:spLocks noChangeArrowheads="1"/>
              </p:cNvSpPr>
              <p:nvPr/>
            </p:nvSpPr>
            <p:spPr bwMode="auto">
              <a:xfrm>
                <a:off x="265" y="68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2" name="Rectangle 201"/>
              <p:cNvSpPr>
                <a:spLocks noChangeArrowheads="1"/>
              </p:cNvSpPr>
              <p:nvPr/>
            </p:nvSpPr>
            <p:spPr bwMode="auto">
              <a:xfrm>
                <a:off x="334" y="684"/>
                <a:ext cx="26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April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3" name="Rectangle 202"/>
              <p:cNvSpPr>
                <a:spLocks noChangeArrowheads="1"/>
              </p:cNvSpPr>
              <p:nvPr/>
            </p:nvSpPr>
            <p:spPr bwMode="auto">
              <a:xfrm>
                <a:off x="555" y="68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4" name="Rectangle 203"/>
              <p:cNvSpPr>
                <a:spLocks noChangeArrowheads="1"/>
              </p:cNvSpPr>
              <p:nvPr/>
            </p:nvSpPr>
            <p:spPr bwMode="auto">
              <a:xfrm>
                <a:off x="635" y="684"/>
                <a:ext cx="206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Mai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45" name="Rectangle 204"/>
              <p:cNvSpPr>
                <a:spLocks noChangeArrowheads="1"/>
              </p:cNvSpPr>
              <p:nvPr/>
            </p:nvSpPr>
            <p:spPr bwMode="auto">
              <a:xfrm>
                <a:off x="796" y="68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altLang="de-DE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 </a:t>
                </a:r>
                <a:endParaRPr kumimoji="0" lang="de-DE" altLang="de-D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Rectangle 206"/>
            <p:cNvSpPr>
              <a:spLocks noChangeArrowheads="1"/>
            </p:cNvSpPr>
            <p:nvPr/>
          </p:nvSpPr>
          <p:spPr bwMode="auto">
            <a:xfrm>
              <a:off x="937" y="684"/>
              <a:ext cx="23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Juni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207"/>
            <p:cNvSpPr>
              <a:spLocks noChangeArrowheads="1"/>
            </p:cNvSpPr>
            <p:nvPr/>
          </p:nvSpPr>
          <p:spPr bwMode="auto">
            <a:xfrm>
              <a:off x="1128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208"/>
            <p:cNvSpPr>
              <a:spLocks noChangeArrowheads="1"/>
            </p:cNvSpPr>
            <p:nvPr/>
          </p:nvSpPr>
          <p:spPr bwMode="auto">
            <a:xfrm>
              <a:off x="1239" y="684"/>
              <a:ext cx="2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Juli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09"/>
            <p:cNvSpPr>
              <a:spLocks noChangeArrowheads="1"/>
            </p:cNvSpPr>
            <p:nvPr/>
          </p:nvSpPr>
          <p:spPr bwMode="auto">
            <a:xfrm>
              <a:off x="1406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10"/>
            <p:cNvSpPr>
              <a:spLocks noChangeArrowheads="1"/>
            </p:cNvSpPr>
            <p:nvPr/>
          </p:nvSpPr>
          <p:spPr bwMode="auto">
            <a:xfrm>
              <a:off x="1541" y="684"/>
              <a:ext cx="24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Aug.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11"/>
            <p:cNvSpPr>
              <a:spLocks noChangeArrowheads="1"/>
            </p:cNvSpPr>
            <p:nvPr/>
          </p:nvSpPr>
          <p:spPr bwMode="auto">
            <a:xfrm>
              <a:off x="1736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12"/>
            <p:cNvSpPr>
              <a:spLocks noChangeArrowheads="1"/>
            </p:cNvSpPr>
            <p:nvPr/>
          </p:nvSpPr>
          <p:spPr bwMode="auto">
            <a:xfrm>
              <a:off x="1842" y="684"/>
              <a:ext cx="28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Sept.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213"/>
            <p:cNvSpPr>
              <a:spLocks noChangeArrowheads="1"/>
            </p:cNvSpPr>
            <p:nvPr/>
          </p:nvSpPr>
          <p:spPr bwMode="auto">
            <a:xfrm>
              <a:off x="2082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214"/>
            <p:cNvSpPr>
              <a:spLocks noChangeArrowheads="1"/>
            </p:cNvSpPr>
            <p:nvPr/>
          </p:nvSpPr>
          <p:spPr bwMode="auto">
            <a:xfrm>
              <a:off x="2144" y="684"/>
              <a:ext cx="24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Okt.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215"/>
            <p:cNvSpPr>
              <a:spLocks noChangeArrowheads="1"/>
            </p:cNvSpPr>
            <p:nvPr/>
          </p:nvSpPr>
          <p:spPr bwMode="auto">
            <a:xfrm>
              <a:off x="2341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216"/>
            <p:cNvSpPr>
              <a:spLocks noChangeArrowheads="1"/>
            </p:cNvSpPr>
            <p:nvPr/>
          </p:nvSpPr>
          <p:spPr bwMode="auto">
            <a:xfrm>
              <a:off x="2445" y="684"/>
              <a:ext cx="24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Nov.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217"/>
            <p:cNvSpPr>
              <a:spLocks noChangeArrowheads="1"/>
            </p:cNvSpPr>
            <p:nvPr/>
          </p:nvSpPr>
          <p:spPr bwMode="auto">
            <a:xfrm>
              <a:off x="2643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218"/>
            <p:cNvSpPr>
              <a:spLocks noChangeArrowheads="1"/>
            </p:cNvSpPr>
            <p:nvPr/>
          </p:nvSpPr>
          <p:spPr bwMode="auto">
            <a:xfrm>
              <a:off x="2747" y="684"/>
              <a:ext cx="24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Dez.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219"/>
            <p:cNvSpPr>
              <a:spLocks noChangeArrowheads="1"/>
            </p:cNvSpPr>
            <p:nvPr/>
          </p:nvSpPr>
          <p:spPr bwMode="auto">
            <a:xfrm>
              <a:off x="2944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20"/>
            <p:cNvSpPr>
              <a:spLocks noChangeArrowheads="1"/>
            </p:cNvSpPr>
            <p:nvPr/>
          </p:nvSpPr>
          <p:spPr bwMode="auto">
            <a:xfrm>
              <a:off x="3049" y="684"/>
              <a:ext cx="233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Jan.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21"/>
            <p:cNvSpPr>
              <a:spLocks noChangeArrowheads="1"/>
            </p:cNvSpPr>
            <p:nvPr/>
          </p:nvSpPr>
          <p:spPr bwMode="auto">
            <a:xfrm>
              <a:off x="3236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2"/>
            <p:cNvSpPr>
              <a:spLocks noChangeArrowheads="1"/>
            </p:cNvSpPr>
            <p:nvPr/>
          </p:nvSpPr>
          <p:spPr bwMode="auto">
            <a:xfrm>
              <a:off x="3349" y="684"/>
              <a:ext cx="23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Feb.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3"/>
            <p:cNvSpPr>
              <a:spLocks noChangeArrowheads="1"/>
            </p:cNvSpPr>
            <p:nvPr/>
          </p:nvSpPr>
          <p:spPr bwMode="auto">
            <a:xfrm>
              <a:off x="3541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24"/>
            <p:cNvSpPr>
              <a:spLocks noChangeArrowheads="1"/>
            </p:cNvSpPr>
            <p:nvPr/>
          </p:nvSpPr>
          <p:spPr bwMode="auto">
            <a:xfrm>
              <a:off x="3651" y="684"/>
              <a:ext cx="278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März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25"/>
            <p:cNvSpPr>
              <a:spLocks noChangeArrowheads="1"/>
            </p:cNvSpPr>
            <p:nvPr/>
          </p:nvSpPr>
          <p:spPr bwMode="auto">
            <a:xfrm>
              <a:off x="3882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6"/>
            <p:cNvSpPr>
              <a:spLocks noChangeArrowheads="1"/>
            </p:cNvSpPr>
            <p:nvPr/>
          </p:nvSpPr>
          <p:spPr bwMode="auto">
            <a:xfrm>
              <a:off x="3953" y="684"/>
              <a:ext cx="26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April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27"/>
            <p:cNvSpPr>
              <a:spLocks noChangeArrowheads="1"/>
            </p:cNvSpPr>
            <p:nvPr/>
          </p:nvSpPr>
          <p:spPr bwMode="auto">
            <a:xfrm>
              <a:off x="4174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28"/>
            <p:cNvSpPr>
              <a:spLocks noChangeArrowheads="1"/>
            </p:cNvSpPr>
            <p:nvPr/>
          </p:nvSpPr>
          <p:spPr bwMode="auto">
            <a:xfrm>
              <a:off x="4255" y="684"/>
              <a:ext cx="20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Mai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29"/>
            <p:cNvSpPr>
              <a:spLocks noChangeArrowheads="1"/>
            </p:cNvSpPr>
            <p:nvPr/>
          </p:nvSpPr>
          <p:spPr bwMode="auto">
            <a:xfrm>
              <a:off x="4415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30"/>
            <p:cNvSpPr>
              <a:spLocks noChangeArrowheads="1"/>
            </p:cNvSpPr>
            <p:nvPr/>
          </p:nvSpPr>
          <p:spPr bwMode="auto">
            <a:xfrm>
              <a:off x="4556" y="684"/>
              <a:ext cx="23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Juni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31"/>
            <p:cNvSpPr>
              <a:spLocks noChangeArrowheads="1"/>
            </p:cNvSpPr>
            <p:nvPr/>
          </p:nvSpPr>
          <p:spPr bwMode="auto">
            <a:xfrm>
              <a:off x="4747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32"/>
            <p:cNvSpPr>
              <a:spLocks noChangeArrowheads="1"/>
            </p:cNvSpPr>
            <p:nvPr/>
          </p:nvSpPr>
          <p:spPr bwMode="auto">
            <a:xfrm>
              <a:off x="4858" y="684"/>
              <a:ext cx="212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Juli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233"/>
            <p:cNvSpPr>
              <a:spLocks noChangeArrowheads="1"/>
            </p:cNvSpPr>
            <p:nvPr/>
          </p:nvSpPr>
          <p:spPr bwMode="auto">
            <a:xfrm>
              <a:off x="5025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234"/>
            <p:cNvSpPr>
              <a:spLocks noChangeArrowheads="1"/>
            </p:cNvSpPr>
            <p:nvPr/>
          </p:nvSpPr>
          <p:spPr bwMode="auto">
            <a:xfrm>
              <a:off x="5159" y="684"/>
              <a:ext cx="241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Aug.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235"/>
            <p:cNvSpPr>
              <a:spLocks noChangeArrowheads="1"/>
            </p:cNvSpPr>
            <p:nvPr/>
          </p:nvSpPr>
          <p:spPr bwMode="auto">
            <a:xfrm>
              <a:off x="5354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236"/>
            <p:cNvSpPr>
              <a:spLocks noChangeArrowheads="1"/>
            </p:cNvSpPr>
            <p:nvPr/>
          </p:nvSpPr>
          <p:spPr bwMode="auto">
            <a:xfrm>
              <a:off x="5461" y="684"/>
              <a:ext cx="286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Sept.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237"/>
            <p:cNvSpPr>
              <a:spLocks noChangeArrowheads="1"/>
            </p:cNvSpPr>
            <p:nvPr/>
          </p:nvSpPr>
          <p:spPr bwMode="auto">
            <a:xfrm>
              <a:off x="5701" y="684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itchFamily="66" charset="0"/>
                  <a:cs typeface="Arial" pitchFamily="34" charset="0"/>
                </a:rPr>
                <a:t> </a:t>
              </a:r>
              <a:endPara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238"/>
            <p:cNvSpPr>
              <a:spLocks noChangeArrowheads="1"/>
            </p:cNvSpPr>
            <p:nvPr/>
          </p:nvSpPr>
          <p:spPr bwMode="auto">
            <a:xfrm>
              <a:off x="4" y="682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1" name="Rectangle 239"/>
            <p:cNvSpPr>
              <a:spLocks noChangeArrowheads="1"/>
            </p:cNvSpPr>
            <p:nvPr/>
          </p:nvSpPr>
          <p:spPr bwMode="auto">
            <a:xfrm>
              <a:off x="4" y="682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2" name="Rectangle 240"/>
            <p:cNvSpPr>
              <a:spLocks noChangeArrowheads="1"/>
            </p:cNvSpPr>
            <p:nvPr/>
          </p:nvSpPr>
          <p:spPr bwMode="auto">
            <a:xfrm>
              <a:off x="7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3" name="Rectangle 241"/>
            <p:cNvSpPr>
              <a:spLocks noChangeArrowheads="1"/>
            </p:cNvSpPr>
            <p:nvPr/>
          </p:nvSpPr>
          <p:spPr bwMode="auto">
            <a:xfrm>
              <a:off x="305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4" name="Rectangle 242"/>
            <p:cNvSpPr>
              <a:spLocks noChangeArrowheads="1"/>
            </p:cNvSpPr>
            <p:nvPr/>
          </p:nvSpPr>
          <p:spPr bwMode="auto">
            <a:xfrm>
              <a:off x="309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5" name="Rectangle 243"/>
            <p:cNvSpPr>
              <a:spLocks noChangeArrowheads="1"/>
            </p:cNvSpPr>
            <p:nvPr/>
          </p:nvSpPr>
          <p:spPr bwMode="auto">
            <a:xfrm>
              <a:off x="606" y="682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6" name="Rectangle 244"/>
            <p:cNvSpPr>
              <a:spLocks noChangeArrowheads="1"/>
            </p:cNvSpPr>
            <p:nvPr/>
          </p:nvSpPr>
          <p:spPr bwMode="auto">
            <a:xfrm>
              <a:off x="609" y="682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7" name="Rectangle 245"/>
            <p:cNvSpPr>
              <a:spLocks noChangeArrowheads="1"/>
            </p:cNvSpPr>
            <p:nvPr/>
          </p:nvSpPr>
          <p:spPr bwMode="auto">
            <a:xfrm>
              <a:off x="908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8" name="Rectangle 246"/>
            <p:cNvSpPr>
              <a:spLocks noChangeArrowheads="1"/>
            </p:cNvSpPr>
            <p:nvPr/>
          </p:nvSpPr>
          <p:spPr bwMode="auto">
            <a:xfrm>
              <a:off x="912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39" name="Rectangle 247"/>
            <p:cNvSpPr>
              <a:spLocks noChangeArrowheads="1"/>
            </p:cNvSpPr>
            <p:nvPr/>
          </p:nvSpPr>
          <p:spPr bwMode="auto">
            <a:xfrm>
              <a:off x="1209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0" name="Rectangle 248"/>
            <p:cNvSpPr>
              <a:spLocks noChangeArrowheads="1"/>
            </p:cNvSpPr>
            <p:nvPr/>
          </p:nvSpPr>
          <p:spPr bwMode="auto">
            <a:xfrm>
              <a:off x="1213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1" name="Rectangle 249"/>
            <p:cNvSpPr>
              <a:spLocks noChangeArrowheads="1"/>
            </p:cNvSpPr>
            <p:nvPr/>
          </p:nvSpPr>
          <p:spPr bwMode="auto">
            <a:xfrm>
              <a:off x="1511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2" name="Rectangle 250"/>
            <p:cNvSpPr>
              <a:spLocks noChangeArrowheads="1"/>
            </p:cNvSpPr>
            <p:nvPr/>
          </p:nvSpPr>
          <p:spPr bwMode="auto">
            <a:xfrm>
              <a:off x="1515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3" name="Rectangle 251"/>
            <p:cNvSpPr>
              <a:spLocks noChangeArrowheads="1"/>
            </p:cNvSpPr>
            <p:nvPr/>
          </p:nvSpPr>
          <p:spPr bwMode="auto">
            <a:xfrm>
              <a:off x="1812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4" name="Rectangle 252"/>
            <p:cNvSpPr>
              <a:spLocks noChangeArrowheads="1"/>
            </p:cNvSpPr>
            <p:nvPr/>
          </p:nvSpPr>
          <p:spPr bwMode="auto">
            <a:xfrm>
              <a:off x="1816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5" name="Rectangle 253"/>
            <p:cNvSpPr>
              <a:spLocks noChangeArrowheads="1"/>
            </p:cNvSpPr>
            <p:nvPr/>
          </p:nvSpPr>
          <p:spPr bwMode="auto">
            <a:xfrm>
              <a:off x="2114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6" name="Rectangle 254"/>
            <p:cNvSpPr>
              <a:spLocks noChangeArrowheads="1"/>
            </p:cNvSpPr>
            <p:nvPr/>
          </p:nvSpPr>
          <p:spPr bwMode="auto">
            <a:xfrm>
              <a:off x="2118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7" name="Rectangle 255"/>
            <p:cNvSpPr>
              <a:spLocks noChangeArrowheads="1"/>
            </p:cNvSpPr>
            <p:nvPr/>
          </p:nvSpPr>
          <p:spPr bwMode="auto">
            <a:xfrm>
              <a:off x="2415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8" name="Rectangle 256"/>
            <p:cNvSpPr>
              <a:spLocks noChangeArrowheads="1"/>
            </p:cNvSpPr>
            <p:nvPr/>
          </p:nvSpPr>
          <p:spPr bwMode="auto">
            <a:xfrm>
              <a:off x="2419" y="682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49" name="Rectangle 257"/>
            <p:cNvSpPr>
              <a:spLocks noChangeArrowheads="1"/>
            </p:cNvSpPr>
            <p:nvPr/>
          </p:nvSpPr>
          <p:spPr bwMode="auto">
            <a:xfrm>
              <a:off x="2718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0" name="Rectangle 258"/>
            <p:cNvSpPr>
              <a:spLocks noChangeArrowheads="1"/>
            </p:cNvSpPr>
            <p:nvPr/>
          </p:nvSpPr>
          <p:spPr bwMode="auto">
            <a:xfrm>
              <a:off x="2722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1" name="Rectangle 259"/>
            <p:cNvSpPr>
              <a:spLocks noChangeArrowheads="1"/>
            </p:cNvSpPr>
            <p:nvPr/>
          </p:nvSpPr>
          <p:spPr bwMode="auto">
            <a:xfrm>
              <a:off x="3019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2" name="Rectangle 260"/>
            <p:cNvSpPr>
              <a:spLocks noChangeArrowheads="1"/>
            </p:cNvSpPr>
            <p:nvPr/>
          </p:nvSpPr>
          <p:spPr bwMode="auto">
            <a:xfrm>
              <a:off x="3023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3" name="Rectangle 261"/>
            <p:cNvSpPr>
              <a:spLocks noChangeArrowheads="1"/>
            </p:cNvSpPr>
            <p:nvPr/>
          </p:nvSpPr>
          <p:spPr bwMode="auto">
            <a:xfrm>
              <a:off x="3320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4" name="Rectangle 262"/>
            <p:cNvSpPr>
              <a:spLocks noChangeArrowheads="1"/>
            </p:cNvSpPr>
            <p:nvPr/>
          </p:nvSpPr>
          <p:spPr bwMode="auto">
            <a:xfrm>
              <a:off x="3324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5" name="Rectangle 263"/>
            <p:cNvSpPr>
              <a:spLocks noChangeArrowheads="1"/>
            </p:cNvSpPr>
            <p:nvPr/>
          </p:nvSpPr>
          <p:spPr bwMode="auto">
            <a:xfrm>
              <a:off x="3622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6" name="Rectangle 264"/>
            <p:cNvSpPr>
              <a:spLocks noChangeArrowheads="1"/>
            </p:cNvSpPr>
            <p:nvPr/>
          </p:nvSpPr>
          <p:spPr bwMode="auto">
            <a:xfrm>
              <a:off x="3626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7" name="Rectangle 265"/>
            <p:cNvSpPr>
              <a:spLocks noChangeArrowheads="1"/>
            </p:cNvSpPr>
            <p:nvPr/>
          </p:nvSpPr>
          <p:spPr bwMode="auto">
            <a:xfrm>
              <a:off x="3924" y="682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8" name="Rectangle 266"/>
            <p:cNvSpPr>
              <a:spLocks noChangeArrowheads="1"/>
            </p:cNvSpPr>
            <p:nvPr/>
          </p:nvSpPr>
          <p:spPr bwMode="auto">
            <a:xfrm>
              <a:off x="3927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59" name="Rectangle 267"/>
            <p:cNvSpPr>
              <a:spLocks noChangeArrowheads="1"/>
            </p:cNvSpPr>
            <p:nvPr/>
          </p:nvSpPr>
          <p:spPr bwMode="auto">
            <a:xfrm>
              <a:off x="4225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0" name="Rectangle 268"/>
            <p:cNvSpPr>
              <a:spLocks noChangeArrowheads="1"/>
            </p:cNvSpPr>
            <p:nvPr/>
          </p:nvSpPr>
          <p:spPr bwMode="auto">
            <a:xfrm>
              <a:off x="4229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1" name="Rectangle 269"/>
            <p:cNvSpPr>
              <a:spLocks noChangeArrowheads="1"/>
            </p:cNvSpPr>
            <p:nvPr/>
          </p:nvSpPr>
          <p:spPr bwMode="auto">
            <a:xfrm>
              <a:off x="4526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2" name="Rectangle 270"/>
            <p:cNvSpPr>
              <a:spLocks noChangeArrowheads="1"/>
            </p:cNvSpPr>
            <p:nvPr/>
          </p:nvSpPr>
          <p:spPr bwMode="auto">
            <a:xfrm>
              <a:off x="4530" y="682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3" name="Rectangle 271"/>
            <p:cNvSpPr>
              <a:spLocks noChangeArrowheads="1"/>
            </p:cNvSpPr>
            <p:nvPr/>
          </p:nvSpPr>
          <p:spPr bwMode="auto">
            <a:xfrm>
              <a:off x="4828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4" name="Rectangle 272"/>
            <p:cNvSpPr>
              <a:spLocks noChangeArrowheads="1"/>
            </p:cNvSpPr>
            <p:nvPr/>
          </p:nvSpPr>
          <p:spPr bwMode="auto">
            <a:xfrm>
              <a:off x="4832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5" name="Rectangle 273"/>
            <p:cNvSpPr>
              <a:spLocks noChangeArrowheads="1"/>
            </p:cNvSpPr>
            <p:nvPr/>
          </p:nvSpPr>
          <p:spPr bwMode="auto">
            <a:xfrm>
              <a:off x="5129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6" name="Rectangle 274"/>
            <p:cNvSpPr>
              <a:spLocks noChangeArrowheads="1"/>
            </p:cNvSpPr>
            <p:nvPr/>
          </p:nvSpPr>
          <p:spPr bwMode="auto">
            <a:xfrm>
              <a:off x="5133" y="682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7" name="Rectangle 275"/>
            <p:cNvSpPr>
              <a:spLocks noChangeArrowheads="1"/>
            </p:cNvSpPr>
            <p:nvPr/>
          </p:nvSpPr>
          <p:spPr bwMode="auto">
            <a:xfrm>
              <a:off x="5432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8" name="Rectangle 276"/>
            <p:cNvSpPr>
              <a:spLocks noChangeArrowheads="1"/>
            </p:cNvSpPr>
            <p:nvPr/>
          </p:nvSpPr>
          <p:spPr bwMode="auto">
            <a:xfrm>
              <a:off x="5436" y="682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69" name="Rectangle 277"/>
            <p:cNvSpPr>
              <a:spLocks noChangeArrowheads="1"/>
            </p:cNvSpPr>
            <p:nvPr/>
          </p:nvSpPr>
          <p:spPr bwMode="auto">
            <a:xfrm>
              <a:off x="5733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0" name="Rectangle 278"/>
            <p:cNvSpPr>
              <a:spLocks noChangeArrowheads="1"/>
            </p:cNvSpPr>
            <p:nvPr/>
          </p:nvSpPr>
          <p:spPr bwMode="auto">
            <a:xfrm>
              <a:off x="5733" y="682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1" name="Rectangle 279"/>
            <p:cNvSpPr>
              <a:spLocks noChangeArrowheads="1"/>
            </p:cNvSpPr>
            <p:nvPr/>
          </p:nvSpPr>
          <p:spPr bwMode="auto">
            <a:xfrm>
              <a:off x="4" y="686"/>
              <a:ext cx="3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2" name="Rectangle 280"/>
            <p:cNvSpPr>
              <a:spLocks noChangeArrowheads="1"/>
            </p:cNvSpPr>
            <p:nvPr/>
          </p:nvSpPr>
          <p:spPr bwMode="auto">
            <a:xfrm>
              <a:off x="4" y="82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3" name="Rectangle 281"/>
            <p:cNvSpPr>
              <a:spLocks noChangeArrowheads="1"/>
            </p:cNvSpPr>
            <p:nvPr/>
          </p:nvSpPr>
          <p:spPr bwMode="auto">
            <a:xfrm>
              <a:off x="4" y="82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4" name="Rectangle 282"/>
            <p:cNvSpPr>
              <a:spLocks noChangeArrowheads="1"/>
            </p:cNvSpPr>
            <p:nvPr/>
          </p:nvSpPr>
          <p:spPr bwMode="auto">
            <a:xfrm>
              <a:off x="7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5" name="Rectangle 283"/>
            <p:cNvSpPr>
              <a:spLocks noChangeArrowheads="1"/>
            </p:cNvSpPr>
            <p:nvPr/>
          </p:nvSpPr>
          <p:spPr bwMode="auto">
            <a:xfrm>
              <a:off x="305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6" name="Rectangle 284"/>
            <p:cNvSpPr>
              <a:spLocks noChangeArrowheads="1"/>
            </p:cNvSpPr>
            <p:nvPr/>
          </p:nvSpPr>
          <p:spPr bwMode="auto">
            <a:xfrm>
              <a:off x="305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7" name="Rectangle 285"/>
            <p:cNvSpPr>
              <a:spLocks noChangeArrowheads="1"/>
            </p:cNvSpPr>
            <p:nvPr/>
          </p:nvSpPr>
          <p:spPr bwMode="auto">
            <a:xfrm>
              <a:off x="309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8" name="Rectangle 286"/>
            <p:cNvSpPr>
              <a:spLocks noChangeArrowheads="1"/>
            </p:cNvSpPr>
            <p:nvPr/>
          </p:nvSpPr>
          <p:spPr bwMode="auto">
            <a:xfrm>
              <a:off x="606" y="686"/>
              <a:ext cx="3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79" name="Rectangle 287"/>
            <p:cNvSpPr>
              <a:spLocks noChangeArrowheads="1"/>
            </p:cNvSpPr>
            <p:nvPr/>
          </p:nvSpPr>
          <p:spPr bwMode="auto">
            <a:xfrm>
              <a:off x="606" y="82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0" name="Rectangle 288"/>
            <p:cNvSpPr>
              <a:spLocks noChangeArrowheads="1"/>
            </p:cNvSpPr>
            <p:nvPr/>
          </p:nvSpPr>
          <p:spPr bwMode="auto">
            <a:xfrm>
              <a:off x="609" y="820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1" name="Rectangle 289"/>
            <p:cNvSpPr>
              <a:spLocks noChangeArrowheads="1"/>
            </p:cNvSpPr>
            <p:nvPr/>
          </p:nvSpPr>
          <p:spPr bwMode="auto">
            <a:xfrm>
              <a:off x="908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2" name="Rectangle 290"/>
            <p:cNvSpPr>
              <a:spLocks noChangeArrowheads="1"/>
            </p:cNvSpPr>
            <p:nvPr/>
          </p:nvSpPr>
          <p:spPr bwMode="auto">
            <a:xfrm>
              <a:off x="908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3" name="Rectangle 291"/>
            <p:cNvSpPr>
              <a:spLocks noChangeArrowheads="1"/>
            </p:cNvSpPr>
            <p:nvPr/>
          </p:nvSpPr>
          <p:spPr bwMode="auto">
            <a:xfrm>
              <a:off x="912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4" name="Rectangle 292"/>
            <p:cNvSpPr>
              <a:spLocks noChangeArrowheads="1"/>
            </p:cNvSpPr>
            <p:nvPr/>
          </p:nvSpPr>
          <p:spPr bwMode="auto">
            <a:xfrm>
              <a:off x="1209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5" name="Rectangle 293"/>
            <p:cNvSpPr>
              <a:spLocks noChangeArrowheads="1"/>
            </p:cNvSpPr>
            <p:nvPr/>
          </p:nvSpPr>
          <p:spPr bwMode="auto">
            <a:xfrm>
              <a:off x="1209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6" name="Rectangle 294"/>
            <p:cNvSpPr>
              <a:spLocks noChangeArrowheads="1"/>
            </p:cNvSpPr>
            <p:nvPr/>
          </p:nvSpPr>
          <p:spPr bwMode="auto">
            <a:xfrm>
              <a:off x="1213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7" name="Rectangle 295"/>
            <p:cNvSpPr>
              <a:spLocks noChangeArrowheads="1"/>
            </p:cNvSpPr>
            <p:nvPr/>
          </p:nvSpPr>
          <p:spPr bwMode="auto">
            <a:xfrm>
              <a:off x="1511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8" name="Rectangle 296"/>
            <p:cNvSpPr>
              <a:spLocks noChangeArrowheads="1"/>
            </p:cNvSpPr>
            <p:nvPr/>
          </p:nvSpPr>
          <p:spPr bwMode="auto">
            <a:xfrm>
              <a:off x="1511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89" name="Rectangle 297"/>
            <p:cNvSpPr>
              <a:spLocks noChangeArrowheads="1"/>
            </p:cNvSpPr>
            <p:nvPr/>
          </p:nvSpPr>
          <p:spPr bwMode="auto">
            <a:xfrm>
              <a:off x="1515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0" name="Rectangle 298"/>
            <p:cNvSpPr>
              <a:spLocks noChangeArrowheads="1"/>
            </p:cNvSpPr>
            <p:nvPr/>
          </p:nvSpPr>
          <p:spPr bwMode="auto">
            <a:xfrm>
              <a:off x="1812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1" name="Rectangle 299"/>
            <p:cNvSpPr>
              <a:spLocks noChangeArrowheads="1"/>
            </p:cNvSpPr>
            <p:nvPr/>
          </p:nvSpPr>
          <p:spPr bwMode="auto">
            <a:xfrm>
              <a:off x="1812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2" name="Rectangle 300"/>
            <p:cNvSpPr>
              <a:spLocks noChangeArrowheads="1"/>
            </p:cNvSpPr>
            <p:nvPr/>
          </p:nvSpPr>
          <p:spPr bwMode="auto">
            <a:xfrm>
              <a:off x="1816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3" name="Rectangle 301"/>
            <p:cNvSpPr>
              <a:spLocks noChangeArrowheads="1"/>
            </p:cNvSpPr>
            <p:nvPr/>
          </p:nvSpPr>
          <p:spPr bwMode="auto">
            <a:xfrm>
              <a:off x="2114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4" name="Rectangle 302"/>
            <p:cNvSpPr>
              <a:spLocks noChangeArrowheads="1"/>
            </p:cNvSpPr>
            <p:nvPr/>
          </p:nvSpPr>
          <p:spPr bwMode="auto">
            <a:xfrm>
              <a:off x="2114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5" name="Rectangle 303"/>
            <p:cNvSpPr>
              <a:spLocks noChangeArrowheads="1"/>
            </p:cNvSpPr>
            <p:nvPr/>
          </p:nvSpPr>
          <p:spPr bwMode="auto">
            <a:xfrm>
              <a:off x="2118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6" name="Rectangle 304"/>
            <p:cNvSpPr>
              <a:spLocks noChangeArrowheads="1"/>
            </p:cNvSpPr>
            <p:nvPr/>
          </p:nvSpPr>
          <p:spPr bwMode="auto">
            <a:xfrm>
              <a:off x="2415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7" name="Rectangle 305"/>
            <p:cNvSpPr>
              <a:spLocks noChangeArrowheads="1"/>
            </p:cNvSpPr>
            <p:nvPr/>
          </p:nvSpPr>
          <p:spPr bwMode="auto">
            <a:xfrm>
              <a:off x="2415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8" name="Rectangle 306"/>
            <p:cNvSpPr>
              <a:spLocks noChangeArrowheads="1"/>
            </p:cNvSpPr>
            <p:nvPr/>
          </p:nvSpPr>
          <p:spPr bwMode="auto">
            <a:xfrm>
              <a:off x="2419" y="820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099" name="Rectangle 307"/>
            <p:cNvSpPr>
              <a:spLocks noChangeArrowheads="1"/>
            </p:cNvSpPr>
            <p:nvPr/>
          </p:nvSpPr>
          <p:spPr bwMode="auto">
            <a:xfrm>
              <a:off x="2718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0" name="Rectangle 308"/>
            <p:cNvSpPr>
              <a:spLocks noChangeArrowheads="1"/>
            </p:cNvSpPr>
            <p:nvPr/>
          </p:nvSpPr>
          <p:spPr bwMode="auto">
            <a:xfrm>
              <a:off x="2718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1" name="Rectangle 309"/>
            <p:cNvSpPr>
              <a:spLocks noChangeArrowheads="1"/>
            </p:cNvSpPr>
            <p:nvPr/>
          </p:nvSpPr>
          <p:spPr bwMode="auto">
            <a:xfrm>
              <a:off x="2722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2" name="Rectangle 310"/>
            <p:cNvSpPr>
              <a:spLocks noChangeArrowheads="1"/>
            </p:cNvSpPr>
            <p:nvPr/>
          </p:nvSpPr>
          <p:spPr bwMode="auto">
            <a:xfrm>
              <a:off x="3019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3" name="Rectangle 311"/>
            <p:cNvSpPr>
              <a:spLocks noChangeArrowheads="1"/>
            </p:cNvSpPr>
            <p:nvPr/>
          </p:nvSpPr>
          <p:spPr bwMode="auto">
            <a:xfrm>
              <a:off x="3019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4" name="Rectangle 312"/>
            <p:cNvSpPr>
              <a:spLocks noChangeArrowheads="1"/>
            </p:cNvSpPr>
            <p:nvPr/>
          </p:nvSpPr>
          <p:spPr bwMode="auto">
            <a:xfrm>
              <a:off x="3023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5" name="Rectangle 313"/>
            <p:cNvSpPr>
              <a:spLocks noChangeArrowheads="1"/>
            </p:cNvSpPr>
            <p:nvPr/>
          </p:nvSpPr>
          <p:spPr bwMode="auto">
            <a:xfrm>
              <a:off x="3320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6" name="Rectangle 314"/>
            <p:cNvSpPr>
              <a:spLocks noChangeArrowheads="1"/>
            </p:cNvSpPr>
            <p:nvPr/>
          </p:nvSpPr>
          <p:spPr bwMode="auto">
            <a:xfrm>
              <a:off x="3320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7" name="Rectangle 315"/>
            <p:cNvSpPr>
              <a:spLocks noChangeArrowheads="1"/>
            </p:cNvSpPr>
            <p:nvPr/>
          </p:nvSpPr>
          <p:spPr bwMode="auto">
            <a:xfrm>
              <a:off x="3324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8" name="Rectangle 316"/>
            <p:cNvSpPr>
              <a:spLocks noChangeArrowheads="1"/>
            </p:cNvSpPr>
            <p:nvPr/>
          </p:nvSpPr>
          <p:spPr bwMode="auto">
            <a:xfrm>
              <a:off x="3622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09" name="Rectangle 317"/>
            <p:cNvSpPr>
              <a:spLocks noChangeArrowheads="1"/>
            </p:cNvSpPr>
            <p:nvPr/>
          </p:nvSpPr>
          <p:spPr bwMode="auto">
            <a:xfrm>
              <a:off x="3622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0" name="Rectangle 318"/>
            <p:cNvSpPr>
              <a:spLocks noChangeArrowheads="1"/>
            </p:cNvSpPr>
            <p:nvPr/>
          </p:nvSpPr>
          <p:spPr bwMode="auto">
            <a:xfrm>
              <a:off x="3626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1" name="Rectangle 319"/>
            <p:cNvSpPr>
              <a:spLocks noChangeArrowheads="1"/>
            </p:cNvSpPr>
            <p:nvPr/>
          </p:nvSpPr>
          <p:spPr bwMode="auto">
            <a:xfrm>
              <a:off x="3924" y="686"/>
              <a:ext cx="3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2" name="Rectangle 320"/>
            <p:cNvSpPr>
              <a:spLocks noChangeArrowheads="1"/>
            </p:cNvSpPr>
            <p:nvPr/>
          </p:nvSpPr>
          <p:spPr bwMode="auto">
            <a:xfrm>
              <a:off x="3924" y="820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3" name="Rectangle 321"/>
            <p:cNvSpPr>
              <a:spLocks noChangeArrowheads="1"/>
            </p:cNvSpPr>
            <p:nvPr/>
          </p:nvSpPr>
          <p:spPr bwMode="auto">
            <a:xfrm>
              <a:off x="3927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4" name="Rectangle 322"/>
            <p:cNvSpPr>
              <a:spLocks noChangeArrowheads="1"/>
            </p:cNvSpPr>
            <p:nvPr/>
          </p:nvSpPr>
          <p:spPr bwMode="auto">
            <a:xfrm>
              <a:off x="4225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5" name="Rectangle 323"/>
            <p:cNvSpPr>
              <a:spLocks noChangeArrowheads="1"/>
            </p:cNvSpPr>
            <p:nvPr/>
          </p:nvSpPr>
          <p:spPr bwMode="auto">
            <a:xfrm>
              <a:off x="4225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6" name="Rectangle 324"/>
            <p:cNvSpPr>
              <a:spLocks noChangeArrowheads="1"/>
            </p:cNvSpPr>
            <p:nvPr/>
          </p:nvSpPr>
          <p:spPr bwMode="auto">
            <a:xfrm>
              <a:off x="4229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7" name="Rectangle 325"/>
            <p:cNvSpPr>
              <a:spLocks noChangeArrowheads="1"/>
            </p:cNvSpPr>
            <p:nvPr/>
          </p:nvSpPr>
          <p:spPr bwMode="auto">
            <a:xfrm>
              <a:off x="4526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8" name="Rectangle 326"/>
            <p:cNvSpPr>
              <a:spLocks noChangeArrowheads="1"/>
            </p:cNvSpPr>
            <p:nvPr/>
          </p:nvSpPr>
          <p:spPr bwMode="auto">
            <a:xfrm>
              <a:off x="4526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19" name="Rectangle 327"/>
            <p:cNvSpPr>
              <a:spLocks noChangeArrowheads="1"/>
            </p:cNvSpPr>
            <p:nvPr/>
          </p:nvSpPr>
          <p:spPr bwMode="auto">
            <a:xfrm>
              <a:off x="4530" y="820"/>
              <a:ext cx="29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0" name="Rectangle 328"/>
            <p:cNvSpPr>
              <a:spLocks noChangeArrowheads="1"/>
            </p:cNvSpPr>
            <p:nvPr/>
          </p:nvSpPr>
          <p:spPr bwMode="auto">
            <a:xfrm>
              <a:off x="4828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1" name="Rectangle 329"/>
            <p:cNvSpPr>
              <a:spLocks noChangeArrowheads="1"/>
            </p:cNvSpPr>
            <p:nvPr/>
          </p:nvSpPr>
          <p:spPr bwMode="auto">
            <a:xfrm>
              <a:off x="4828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2" name="Rectangle 330"/>
            <p:cNvSpPr>
              <a:spLocks noChangeArrowheads="1"/>
            </p:cNvSpPr>
            <p:nvPr/>
          </p:nvSpPr>
          <p:spPr bwMode="auto">
            <a:xfrm>
              <a:off x="4832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3" name="Rectangle 331"/>
            <p:cNvSpPr>
              <a:spLocks noChangeArrowheads="1"/>
            </p:cNvSpPr>
            <p:nvPr/>
          </p:nvSpPr>
          <p:spPr bwMode="auto">
            <a:xfrm>
              <a:off x="5129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4" name="Rectangle 332"/>
            <p:cNvSpPr>
              <a:spLocks noChangeArrowheads="1"/>
            </p:cNvSpPr>
            <p:nvPr/>
          </p:nvSpPr>
          <p:spPr bwMode="auto">
            <a:xfrm>
              <a:off x="5129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5" name="Rectangle 333"/>
            <p:cNvSpPr>
              <a:spLocks noChangeArrowheads="1"/>
            </p:cNvSpPr>
            <p:nvPr/>
          </p:nvSpPr>
          <p:spPr bwMode="auto">
            <a:xfrm>
              <a:off x="5133" y="820"/>
              <a:ext cx="29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6" name="Rectangle 334"/>
            <p:cNvSpPr>
              <a:spLocks noChangeArrowheads="1"/>
            </p:cNvSpPr>
            <p:nvPr/>
          </p:nvSpPr>
          <p:spPr bwMode="auto">
            <a:xfrm>
              <a:off x="5432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7" name="Rectangle 335"/>
            <p:cNvSpPr>
              <a:spLocks noChangeArrowheads="1"/>
            </p:cNvSpPr>
            <p:nvPr/>
          </p:nvSpPr>
          <p:spPr bwMode="auto">
            <a:xfrm>
              <a:off x="5432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8" name="Rectangle 336"/>
            <p:cNvSpPr>
              <a:spLocks noChangeArrowheads="1"/>
            </p:cNvSpPr>
            <p:nvPr/>
          </p:nvSpPr>
          <p:spPr bwMode="auto">
            <a:xfrm>
              <a:off x="5436" y="820"/>
              <a:ext cx="297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29" name="Rectangle 337"/>
            <p:cNvSpPr>
              <a:spLocks noChangeArrowheads="1"/>
            </p:cNvSpPr>
            <p:nvPr/>
          </p:nvSpPr>
          <p:spPr bwMode="auto">
            <a:xfrm>
              <a:off x="5733" y="686"/>
              <a:ext cx="4" cy="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0" name="Rectangle 338"/>
            <p:cNvSpPr>
              <a:spLocks noChangeArrowheads="1"/>
            </p:cNvSpPr>
            <p:nvPr/>
          </p:nvSpPr>
          <p:spPr bwMode="auto">
            <a:xfrm>
              <a:off x="5733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1" name="Rectangle 339"/>
            <p:cNvSpPr>
              <a:spLocks noChangeArrowheads="1"/>
            </p:cNvSpPr>
            <p:nvPr/>
          </p:nvSpPr>
          <p:spPr bwMode="auto">
            <a:xfrm>
              <a:off x="5733" y="820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2" name="Line 340"/>
            <p:cNvSpPr>
              <a:spLocks noChangeShapeType="1"/>
            </p:cNvSpPr>
            <p:nvPr/>
          </p:nvSpPr>
          <p:spPr bwMode="auto">
            <a:xfrm>
              <a:off x="60" y="948"/>
              <a:ext cx="5461" cy="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3" name="Line 341"/>
            <p:cNvSpPr>
              <a:spLocks noChangeShapeType="1"/>
            </p:cNvSpPr>
            <p:nvPr/>
          </p:nvSpPr>
          <p:spPr bwMode="auto">
            <a:xfrm>
              <a:off x="146" y="843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4" name="Line 342"/>
            <p:cNvSpPr>
              <a:spLocks noChangeShapeType="1"/>
            </p:cNvSpPr>
            <p:nvPr/>
          </p:nvSpPr>
          <p:spPr bwMode="auto">
            <a:xfrm>
              <a:off x="5179" y="866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5" name="Line 343"/>
            <p:cNvSpPr>
              <a:spLocks noChangeShapeType="1"/>
            </p:cNvSpPr>
            <p:nvPr/>
          </p:nvSpPr>
          <p:spPr bwMode="auto">
            <a:xfrm>
              <a:off x="649" y="843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6" name="Line 344"/>
            <p:cNvSpPr>
              <a:spLocks noChangeShapeType="1"/>
            </p:cNvSpPr>
            <p:nvPr/>
          </p:nvSpPr>
          <p:spPr bwMode="auto">
            <a:xfrm>
              <a:off x="1633" y="866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7" name="Line 345"/>
            <p:cNvSpPr>
              <a:spLocks noChangeShapeType="1"/>
            </p:cNvSpPr>
            <p:nvPr/>
          </p:nvSpPr>
          <p:spPr bwMode="auto">
            <a:xfrm>
              <a:off x="4344" y="866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8" name="Line 346"/>
            <p:cNvSpPr>
              <a:spLocks noChangeShapeType="1"/>
            </p:cNvSpPr>
            <p:nvPr/>
          </p:nvSpPr>
          <p:spPr bwMode="auto">
            <a:xfrm>
              <a:off x="4632" y="873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39" name="Line 347"/>
            <p:cNvSpPr>
              <a:spLocks noChangeShapeType="1"/>
            </p:cNvSpPr>
            <p:nvPr/>
          </p:nvSpPr>
          <p:spPr bwMode="auto">
            <a:xfrm>
              <a:off x="2144" y="1263"/>
              <a:ext cx="2750" cy="0"/>
            </a:xfrm>
            <a:prstGeom prst="line">
              <a:avLst/>
            </a:prstGeom>
            <a:noFill/>
            <a:ln w="38100" cap="flat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0" name="Line 348"/>
            <p:cNvSpPr>
              <a:spLocks noChangeShapeType="1"/>
            </p:cNvSpPr>
            <p:nvPr/>
          </p:nvSpPr>
          <p:spPr bwMode="auto">
            <a:xfrm>
              <a:off x="3872" y="877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1" name="Freeform 349"/>
            <p:cNvSpPr>
              <a:spLocks noEditPoints="1"/>
            </p:cNvSpPr>
            <p:nvPr/>
          </p:nvSpPr>
          <p:spPr bwMode="auto">
            <a:xfrm>
              <a:off x="3444" y="1359"/>
              <a:ext cx="48" cy="155"/>
            </a:xfrm>
            <a:custGeom>
              <a:avLst/>
              <a:gdLst>
                <a:gd name="T0" fmla="*/ 18 w 48"/>
                <a:gd name="T1" fmla="*/ 155 h 155"/>
                <a:gd name="T2" fmla="*/ 18 w 48"/>
                <a:gd name="T3" fmla="*/ 40 h 155"/>
                <a:gd name="T4" fmla="*/ 30 w 48"/>
                <a:gd name="T5" fmla="*/ 40 h 155"/>
                <a:gd name="T6" fmla="*/ 30 w 48"/>
                <a:gd name="T7" fmla="*/ 155 h 155"/>
                <a:gd name="T8" fmla="*/ 18 w 48"/>
                <a:gd name="T9" fmla="*/ 155 h 155"/>
                <a:gd name="T10" fmla="*/ 0 w 48"/>
                <a:gd name="T11" fmla="*/ 48 h 155"/>
                <a:gd name="T12" fmla="*/ 24 w 48"/>
                <a:gd name="T13" fmla="*/ 0 h 155"/>
                <a:gd name="T14" fmla="*/ 48 w 48"/>
                <a:gd name="T15" fmla="*/ 48 h 155"/>
                <a:gd name="T16" fmla="*/ 0 w 48"/>
                <a:gd name="T17" fmla="*/ 48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55">
                  <a:moveTo>
                    <a:pt x="18" y="155"/>
                  </a:moveTo>
                  <a:lnTo>
                    <a:pt x="18" y="40"/>
                  </a:lnTo>
                  <a:lnTo>
                    <a:pt x="30" y="40"/>
                  </a:lnTo>
                  <a:lnTo>
                    <a:pt x="30" y="155"/>
                  </a:lnTo>
                  <a:lnTo>
                    <a:pt x="18" y="155"/>
                  </a:lnTo>
                  <a:close/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2" name="Line 350"/>
            <p:cNvSpPr>
              <a:spLocks noChangeShapeType="1"/>
            </p:cNvSpPr>
            <p:nvPr/>
          </p:nvSpPr>
          <p:spPr bwMode="auto">
            <a:xfrm>
              <a:off x="3246" y="877"/>
              <a:ext cx="0" cy="144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3" name="Line 351"/>
            <p:cNvSpPr>
              <a:spLocks noChangeShapeType="1"/>
            </p:cNvSpPr>
            <p:nvPr/>
          </p:nvSpPr>
          <p:spPr bwMode="auto">
            <a:xfrm>
              <a:off x="3019" y="683"/>
              <a:ext cx="0" cy="13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4" name="Line 352"/>
            <p:cNvSpPr>
              <a:spLocks noChangeShapeType="1"/>
            </p:cNvSpPr>
            <p:nvPr/>
          </p:nvSpPr>
          <p:spPr bwMode="auto">
            <a:xfrm>
              <a:off x="3072" y="1455"/>
              <a:ext cx="728" cy="6"/>
            </a:xfrm>
            <a:prstGeom prst="line">
              <a:avLst/>
            </a:prstGeom>
            <a:noFill/>
            <a:ln w="38100" cap="flat">
              <a:solidFill>
                <a:srgbClr val="E36C0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145" name="Line 353"/>
            <p:cNvSpPr>
              <a:spLocks noChangeShapeType="1"/>
            </p:cNvSpPr>
            <p:nvPr/>
          </p:nvSpPr>
          <p:spPr bwMode="auto">
            <a:xfrm>
              <a:off x="31" y="1197"/>
              <a:ext cx="237" cy="0"/>
            </a:xfrm>
            <a:prstGeom prst="line">
              <a:avLst/>
            </a:prstGeom>
            <a:noFill/>
            <a:ln w="38100" cap="flat">
              <a:solidFill>
                <a:srgbClr val="E36C0A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75832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691680" y="2781737"/>
            <a:ext cx="5760640" cy="1079312"/>
          </a:xfrm>
          <a:noFill/>
        </p:spPr>
        <p:txBody>
          <a:bodyPr>
            <a:noAutofit/>
          </a:bodyPr>
          <a:lstStyle/>
          <a:p>
            <a:r>
              <a:rPr lang="de-DE" sz="6000" dirty="0" smtClean="0">
                <a:latin typeface="Comic Sans MS" pitchFamily="66" charset="0"/>
              </a:rPr>
              <a:t>   Schulbereit-</a:t>
            </a:r>
            <a:br>
              <a:rPr lang="de-DE" sz="6000" dirty="0" smtClean="0">
                <a:latin typeface="Comic Sans MS" pitchFamily="66" charset="0"/>
              </a:rPr>
            </a:br>
            <a:r>
              <a:rPr lang="de-DE" sz="6000" dirty="0" smtClean="0">
                <a:latin typeface="Comic Sans MS" pitchFamily="66" charset="0"/>
              </a:rPr>
              <a:t>   </a:t>
            </a:r>
            <a:r>
              <a:rPr lang="de-DE" sz="6000" dirty="0" err="1" smtClean="0">
                <a:latin typeface="Comic Sans MS" pitchFamily="66" charset="0"/>
              </a:rPr>
              <a:t>schaft</a:t>
            </a:r>
            <a:endParaRPr lang="de-DE" sz="6000" dirty="0">
              <a:latin typeface="Comic Sans MS" pitchFamily="66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555776" y="4221088"/>
            <a:ext cx="2304256" cy="1213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 smtClean="0">
                <a:solidFill>
                  <a:srgbClr val="FF0000"/>
                </a:solidFill>
                <a:latin typeface="Comic Sans MS" pitchFamily="66" charset="0"/>
              </a:rPr>
              <a:t>Sozial </a:t>
            </a:r>
            <a:r>
              <a:rPr lang="de-DE" b="1" dirty="0">
                <a:solidFill>
                  <a:srgbClr val="FF0000"/>
                </a:solidFill>
                <a:latin typeface="Comic Sans MS" pitchFamily="66" charset="0"/>
              </a:rPr>
              <a:t>emotionale Schulbereit- </a:t>
            </a:r>
            <a:r>
              <a:rPr lang="de-DE" b="1" dirty="0" err="1" smtClean="0">
                <a:solidFill>
                  <a:srgbClr val="FF0000"/>
                </a:solidFill>
                <a:latin typeface="Comic Sans MS" pitchFamily="66" charset="0"/>
              </a:rPr>
              <a:t>schaft</a:t>
            </a:r>
            <a:endParaRPr lang="de-DE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860032" y="4136790"/>
            <a:ext cx="27003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Comic Sans MS" pitchFamily="66" charset="0"/>
              </a:rPr>
              <a:t>- Selbständigkeit</a:t>
            </a:r>
          </a:p>
          <a:p>
            <a:r>
              <a:rPr lang="de-DE" sz="1600" dirty="0" smtClean="0">
                <a:latin typeface="Comic Sans MS" pitchFamily="66" charset="0"/>
              </a:rPr>
              <a:t>- Gruppenfähigkeit</a:t>
            </a:r>
          </a:p>
          <a:p>
            <a:r>
              <a:rPr lang="de-DE" sz="1600" dirty="0" smtClean="0">
                <a:latin typeface="Comic Sans MS" pitchFamily="66" charset="0"/>
              </a:rPr>
              <a:t>- Konfliktfähigkeit</a:t>
            </a:r>
          </a:p>
          <a:p>
            <a:r>
              <a:rPr lang="de-DE" sz="1600" dirty="0" smtClean="0">
                <a:latin typeface="Comic Sans MS" pitchFamily="66" charset="0"/>
              </a:rPr>
              <a:t>- Konzentrationsfähigkeit</a:t>
            </a:r>
          </a:p>
          <a:p>
            <a:r>
              <a:rPr lang="de-DE" sz="1600" dirty="0" smtClean="0">
                <a:latin typeface="Comic Sans MS" pitchFamily="66" charset="0"/>
              </a:rPr>
              <a:t>- Bedürfnisaufschub</a:t>
            </a:r>
          </a:p>
          <a:p>
            <a:r>
              <a:rPr lang="de-DE" sz="1600" dirty="0" smtClean="0">
                <a:latin typeface="Comic Sans MS" pitchFamily="66" charset="0"/>
              </a:rPr>
              <a:t>- Emotionale Stabilität</a:t>
            </a:r>
          </a:p>
          <a:p>
            <a:r>
              <a:rPr lang="de-DE" sz="1600" dirty="0" smtClean="0">
                <a:latin typeface="Comic Sans MS" pitchFamily="66" charset="0"/>
              </a:rPr>
              <a:t>- Zeitperspektive</a:t>
            </a:r>
          </a:p>
          <a:p>
            <a:r>
              <a:rPr lang="de-DE" sz="1600" dirty="0" smtClean="0">
                <a:latin typeface="Comic Sans MS" pitchFamily="66" charset="0"/>
              </a:rPr>
              <a:t>- Regelbewusstsein</a:t>
            </a:r>
            <a:endParaRPr lang="de-DE" sz="1600" dirty="0">
              <a:latin typeface="Comic Sans MS" pitchFamily="66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11560" y="188640"/>
            <a:ext cx="2304256" cy="1213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Comic Sans MS" pitchFamily="66" charset="0"/>
              </a:rPr>
              <a:t>Geistige Schulbereit- </a:t>
            </a:r>
            <a:r>
              <a:rPr lang="de-DE" b="1" dirty="0" err="1" smtClean="0">
                <a:solidFill>
                  <a:srgbClr val="FF0000"/>
                </a:solidFill>
                <a:latin typeface="Comic Sans MS" pitchFamily="66" charset="0"/>
              </a:rPr>
              <a:t>schaft</a:t>
            </a:r>
            <a:endParaRPr lang="de-DE" sz="1200" dirty="0">
              <a:effectLst/>
              <a:latin typeface="Comic Sans MS" pitchFamily="66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503548" y="1402520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600" dirty="0" smtClean="0">
                <a:effectLst/>
                <a:latin typeface="Comic Sans MS" pitchFamily="66" charset="0"/>
              </a:rPr>
              <a:t>- Formwahrnehmung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effectLst/>
                <a:latin typeface="Comic Sans MS" pitchFamily="66" charset="0"/>
              </a:rPr>
              <a:t>- Gliederungsfähigkeit 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effectLst/>
                <a:latin typeface="Comic Sans MS" pitchFamily="66" charset="0"/>
              </a:rPr>
              <a:t>- Sprachverhalten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effectLst/>
                <a:latin typeface="Comic Sans MS" pitchFamily="66" charset="0"/>
              </a:rPr>
              <a:t>- Mengenauffassung </a:t>
            </a:r>
          </a:p>
          <a:p>
            <a:pPr>
              <a:spcAft>
                <a:spcPts val="0"/>
              </a:spcAft>
            </a:pPr>
            <a:r>
              <a:rPr lang="de-DE" sz="1600" dirty="0" smtClean="0">
                <a:effectLst/>
                <a:latin typeface="Comic Sans MS" pitchFamily="66" charset="0"/>
              </a:rPr>
              <a:t>- Artikulationsfähigkeit</a:t>
            </a:r>
            <a:r>
              <a:rPr lang="de-DE" sz="1600" dirty="0" smtClean="0">
                <a:solidFill>
                  <a:srgbClr val="800080"/>
                </a:solidFill>
                <a:effectLst/>
                <a:latin typeface="Comic Sans MS" pitchFamily="66" charset="0"/>
              </a:rPr>
              <a:t> </a:t>
            </a:r>
            <a:endParaRPr lang="de-DE" sz="1600" dirty="0">
              <a:effectLst/>
              <a:latin typeface="Comic Sans MS" pitchFamily="66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5976156" y="311750"/>
            <a:ext cx="2304256" cy="12138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Körperliche </a:t>
            </a:r>
            <a:r>
              <a:rPr lang="de-DE" b="1" dirty="0">
                <a:solidFill>
                  <a:srgbClr val="FF0000"/>
                </a:solidFill>
                <a:latin typeface="Comic Sans MS" pitchFamily="66" charset="0"/>
              </a:rPr>
              <a:t>Schulbereit- </a:t>
            </a:r>
            <a:r>
              <a:rPr lang="de-DE" b="1" dirty="0" err="1" smtClean="0">
                <a:solidFill>
                  <a:srgbClr val="FF0000"/>
                </a:solidFill>
                <a:latin typeface="Comic Sans MS" pitchFamily="66" charset="0"/>
              </a:rPr>
              <a:t>schaft</a:t>
            </a:r>
            <a:endParaRPr lang="de-DE" sz="1200" dirty="0">
              <a:solidFill>
                <a:prstClr val="white"/>
              </a:solidFill>
              <a:latin typeface="Comic Sans MS" pitchFamily="66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6300192" y="1525630"/>
            <a:ext cx="2520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Comic Sans MS" pitchFamily="66" charset="0"/>
              </a:rPr>
              <a:t>- Körperbau</a:t>
            </a:r>
          </a:p>
          <a:p>
            <a:r>
              <a:rPr lang="de-DE" sz="1600" dirty="0" smtClean="0">
                <a:latin typeface="Comic Sans MS" pitchFamily="66" charset="0"/>
              </a:rPr>
              <a:t>- Motorik</a:t>
            </a:r>
          </a:p>
          <a:p>
            <a:r>
              <a:rPr lang="de-DE" sz="1600" dirty="0" smtClean="0">
                <a:latin typeface="Comic Sans MS" pitchFamily="66" charset="0"/>
              </a:rPr>
              <a:t>- Arbeitsverhalten</a:t>
            </a:r>
          </a:p>
          <a:p>
            <a:r>
              <a:rPr lang="de-DE" sz="1600" dirty="0" smtClean="0">
                <a:latin typeface="Comic Sans MS" pitchFamily="66" charset="0"/>
              </a:rPr>
              <a:t>- Motivationaler Bereich</a:t>
            </a:r>
            <a:endParaRPr lang="de-DE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42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46449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 fontScale="90000"/>
          </a:bodyPr>
          <a:lstStyle/>
          <a:p>
            <a:r>
              <a:rPr lang="de-DE" b="1" dirty="0" smtClean="0">
                <a:effectLst/>
                <a:latin typeface="Arial"/>
              </a:rPr>
              <a:t/>
            </a:r>
            <a:br>
              <a:rPr lang="de-DE" b="1" dirty="0" smtClean="0">
                <a:effectLst/>
                <a:latin typeface="Arial"/>
              </a:rPr>
            </a:br>
            <a:r>
              <a:rPr lang="de-DE" sz="3600" b="1" dirty="0" smtClean="0">
                <a:effectLst/>
                <a:latin typeface="Comic Sans MS" pitchFamily="66" charset="0"/>
              </a:rPr>
              <a:t>Es heißt aber nicht, dass ein schulbereites Kind alle aufgezählten Anforderungen erfüllen muss. Sollten allerdings viele dieser Merkmale fehlen, wäre es ratsam sich rechtzeitig an eine Erzieherin zu wenden.</a:t>
            </a:r>
            <a:r>
              <a:rPr lang="de-DE" sz="3600" dirty="0" smtClean="0">
                <a:effectLst/>
                <a:latin typeface="Comic Sans MS" pitchFamily="66" charset="0"/>
              </a:rPr>
              <a:t/>
            </a:r>
            <a:br>
              <a:rPr lang="de-DE" sz="3600" dirty="0" smtClean="0">
                <a:effectLst/>
                <a:latin typeface="Comic Sans MS" pitchFamily="66" charset="0"/>
              </a:rPr>
            </a:br>
            <a:r>
              <a:rPr lang="de-DE" dirty="0" smtClean="0">
                <a:effectLst/>
                <a:latin typeface="Times New Roman"/>
                <a:ea typeface="Times New Roman"/>
              </a:rPr>
              <a:t> </a:t>
            </a:r>
            <a:endParaRPr lang="de-DE" dirty="0">
              <a:effectLst/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45291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Autofit/>
          </a:bodyPr>
          <a:lstStyle/>
          <a:p>
            <a:r>
              <a:rPr lang="de-DE" sz="7200" b="1" dirty="0" smtClean="0">
                <a:effectLst/>
                <a:latin typeface="Comic Sans MS"/>
              </a:rPr>
              <a:t>Vorklasse</a:t>
            </a:r>
            <a:endParaRPr lang="de-DE" sz="7200" b="1" dirty="0">
              <a:effectLst/>
              <a:latin typeface="Arial Unicode M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  <a:tabLst>
                <a:tab pos="457200" algn="l"/>
              </a:tabLst>
            </a:pPr>
            <a:endParaRPr lang="de-DE" sz="900" dirty="0" smtClean="0">
              <a:effectLst/>
              <a:latin typeface="Comic Sans MS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de-DE" dirty="0" smtClean="0">
                <a:effectLst/>
                <a:latin typeface="Comic Sans MS"/>
              </a:rPr>
              <a:t>Schulpflichtige Kinder, die noch nicht den entsprechenden körperlichen, seelischen oder geistigen Entwicklungsstand besitzen können für ein Jahr vom Schulbesuch zurückgestellt werden.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de-DE" sz="1700" smtClean="0">
              <a:effectLst/>
              <a:latin typeface="Arial Unicode MS"/>
            </a:endParaRPr>
          </a:p>
          <a:p>
            <a:pPr marL="0" indent="0">
              <a:buNone/>
            </a:pPr>
            <a:r>
              <a:rPr lang="de-DE" b="1" smtClean="0"/>
              <a:t>	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03946" y="4005064"/>
            <a:ext cx="8352928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de-DE" sz="3200" b="1" dirty="0">
                <a:solidFill>
                  <a:prstClr val="black"/>
                </a:solidFill>
                <a:latin typeface="Comic Sans MS" pitchFamily="66" charset="0"/>
              </a:rPr>
              <a:t>Die Vorklasse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2400" dirty="0">
                <a:solidFill>
                  <a:prstClr val="black"/>
                </a:solidFill>
                <a:latin typeface="Comic Sans MS" pitchFamily="66" charset="0"/>
              </a:rPr>
              <a:t>ist freiwillig,  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2400" dirty="0">
                <a:solidFill>
                  <a:prstClr val="black"/>
                </a:solidFill>
                <a:latin typeface="Comic Sans MS" pitchFamily="66" charset="0"/>
              </a:rPr>
              <a:t>bereitet gezielt auf den Unterricht vor,</a:t>
            </a: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Char char="Ø"/>
            </a:pPr>
            <a:r>
              <a:rPr lang="de-DE" sz="2400" dirty="0">
                <a:solidFill>
                  <a:prstClr val="black"/>
                </a:solidFill>
                <a:latin typeface="Comic Sans MS" pitchFamily="66" charset="0"/>
              </a:rPr>
              <a:t>findet in der Freiherr-vom-Stein-Schule statt.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de-DE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590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de-DE" sz="3200" b="1" dirty="0" smtClean="0">
                <a:solidFill>
                  <a:prstClr val="black"/>
                </a:solidFill>
                <a:latin typeface="Comic Sans MS"/>
                <a:ea typeface="+mn-ea"/>
                <a:cs typeface="+mn-cs"/>
              </a:rPr>
              <a:t/>
            </a:r>
            <a:br>
              <a:rPr lang="de-DE" sz="3200" b="1" dirty="0" smtClean="0">
                <a:solidFill>
                  <a:prstClr val="black"/>
                </a:solidFill>
                <a:latin typeface="Comic Sans MS"/>
                <a:ea typeface="+mn-ea"/>
                <a:cs typeface="+mn-cs"/>
              </a:rPr>
            </a:br>
            <a:r>
              <a:rPr lang="de-DE" sz="3200" b="1" dirty="0" smtClean="0">
                <a:solidFill>
                  <a:prstClr val="black"/>
                </a:solidFill>
                <a:latin typeface="Comic Sans MS"/>
                <a:ea typeface="+mn-ea"/>
                <a:cs typeface="+mn-cs"/>
              </a:rPr>
              <a:t>Vorlaufkurs </a:t>
            </a:r>
            <a:r>
              <a:rPr lang="de-DE" sz="3200" b="1" dirty="0">
                <a:solidFill>
                  <a:prstClr val="black"/>
                </a:solidFill>
                <a:latin typeface="Comic Sans MS"/>
                <a:ea typeface="+mn-ea"/>
                <a:cs typeface="+mn-cs"/>
              </a:rPr>
              <a:t>für Kinder im Jahr vor der Einschulung</a:t>
            </a:r>
            <a:r>
              <a:rPr lang="de-DE" sz="3200" b="1" dirty="0">
                <a:solidFill>
                  <a:prstClr val="black"/>
                </a:solidFill>
                <a:latin typeface="Arial Unicode MS"/>
                <a:ea typeface="+mn-ea"/>
                <a:cs typeface="+mn-cs"/>
              </a:rPr>
              <a:t/>
            </a:r>
            <a:br>
              <a:rPr lang="de-DE" sz="3200" b="1" dirty="0">
                <a:solidFill>
                  <a:prstClr val="black"/>
                </a:solidFill>
                <a:latin typeface="Arial Unicode MS"/>
                <a:ea typeface="+mn-ea"/>
                <a:cs typeface="+mn-cs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40882"/>
            <a:ext cx="1800200" cy="2765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50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57968" y="2032288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lnSpc>
                <a:spcPct val="150000"/>
              </a:lnSpc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ist ab 2021 verpflichtend, wenn Kindertagesstätte und Schule dies für erforderlich halten.</a:t>
            </a:r>
          </a:p>
          <a:p>
            <a:pPr marL="342900" lvl="1" indent="-342900"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soll helfen, dass alle Kinder mit hinreichenden  </a:t>
            </a:r>
          </a:p>
          <a:p>
            <a:pPr marL="0" lvl="1">
              <a:buSzPct val="100000"/>
              <a:tabLst>
                <a:tab pos="457200" algn="l"/>
              </a:tabLst>
            </a:pPr>
            <a:r>
              <a:rPr lang="de-DE" sz="2400" dirty="0" smtClean="0">
                <a:latin typeface="Comic Sans MS" pitchFamily="66" charset="0"/>
                <a:ea typeface="Times New Roman"/>
              </a:rPr>
              <a:t>   </a:t>
            </a: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 Deutschkenntnissen in der Grundschule beginnen,</a:t>
            </a:r>
          </a:p>
          <a:p>
            <a:pPr marL="342900" lvl="1" indent="-342900">
              <a:lnSpc>
                <a:spcPct val="150000"/>
              </a:lnSpc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startet ein Jahr vor der Einschulung,</a:t>
            </a:r>
          </a:p>
          <a:p>
            <a:pPr marL="342900" lvl="1" indent="-342900">
              <a:lnSpc>
                <a:spcPct val="150000"/>
              </a:lnSpc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findet in der Grundschule statt,</a:t>
            </a:r>
          </a:p>
          <a:p>
            <a:pPr marL="342900" lvl="1" indent="-342900">
              <a:lnSpc>
                <a:spcPct val="150000"/>
              </a:lnSpc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umfasst täglich 2 Schulstunden,</a:t>
            </a:r>
          </a:p>
          <a:p>
            <a:pPr marL="342900" lvl="1" indent="-342900">
              <a:lnSpc>
                <a:spcPct val="150000"/>
              </a:lnSpc>
              <a:buSzPct val="100000"/>
              <a:buFont typeface="Wingdings" pitchFamily="2" charset="2"/>
              <a:buChar char="Ø"/>
              <a:tabLst>
                <a:tab pos="457200" algn="l"/>
              </a:tabLst>
            </a:pPr>
            <a:r>
              <a:rPr lang="de-DE" sz="2400" dirty="0" smtClean="0">
                <a:effectLst/>
                <a:latin typeface="Comic Sans MS" pitchFamily="66" charset="0"/>
                <a:ea typeface="Times New Roman"/>
              </a:rPr>
              <a:t>wird von einer Lehrkraft durchgeführt.</a:t>
            </a:r>
            <a:endParaRPr lang="de-DE" sz="2400" dirty="0">
              <a:effectLst/>
              <a:latin typeface="Comic Sans MS" pitchFamily="66" charset="0"/>
              <a:ea typeface="Times New Roman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27584" y="404664"/>
            <a:ext cx="748883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de-DE" sz="7200" b="1" dirty="0">
                <a:solidFill>
                  <a:prstClr val="black"/>
                </a:solidFill>
                <a:latin typeface="Comic Sans MS"/>
              </a:rPr>
              <a:t>Der Vorlaufkurs</a:t>
            </a:r>
            <a:endParaRPr lang="de-DE" sz="7200" dirty="0">
              <a:solidFill>
                <a:prstClr val="black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6353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Comic Sans MS" panose="030F0702030302020204" pitchFamily="66" charset="0"/>
              </a:rPr>
              <a:t>Bitte rufen Sie uns an oder mailen uns, wenn Sie Fragen haben. </a:t>
            </a:r>
            <a:br>
              <a:rPr lang="de-DE" dirty="0" smtClean="0">
                <a:latin typeface="Comic Sans MS" panose="030F0702030302020204" pitchFamily="66" charset="0"/>
              </a:rPr>
            </a:br>
            <a:endParaRPr lang="de-DE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7785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537</Words>
  <Application>Microsoft Office PowerPoint</Application>
  <PresentationFormat>Bildschirmpräsentation (4:3)</PresentationFormat>
  <Paragraphs>269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Calibri</vt:lpstr>
      <vt:lpstr>Comic Sans MS</vt:lpstr>
      <vt:lpstr>Times New Roman</vt:lpstr>
      <vt:lpstr>Wingdings</vt:lpstr>
      <vt:lpstr>Larissa</vt:lpstr>
      <vt:lpstr>PowerPoint-Präsentation</vt:lpstr>
      <vt:lpstr>   Schulbereit-    schaft</vt:lpstr>
      <vt:lpstr> Es heißt aber nicht, dass ein schulbereites Kind alle aufgezählten Anforderungen erfüllen muss. Sollten allerdings viele dieser Merkmale fehlen, wäre es ratsam sich rechtzeitig an eine Erzieherin zu wenden.  </vt:lpstr>
      <vt:lpstr>Vorklasse</vt:lpstr>
      <vt:lpstr> Vorlaufkurs für Kinder im Jahr vor der Einschulung </vt:lpstr>
      <vt:lpstr>PowerPoint-Präsentation</vt:lpstr>
      <vt:lpstr>Bitte rufen Sie uns an oder mailen uns, wenn Sie Fragen haben.  </vt:lpstr>
    </vt:vector>
  </TitlesOfParts>
  <Company>Landeshauptstadt Wiesbaden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Wolfermann, Nicola</dc:creator>
  <cp:lastModifiedBy>Wolfermann, Nicola</cp:lastModifiedBy>
  <cp:revision>27</cp:revision>
  <cp:lastPrinted>2018-03-01T12:29:04Z</cp:lastPrinted>
  <dcterms:created xsi:type="dcterms:W3CDTF">2013-05-27T12:29:15Z</dcterms:created>
  <dcterms:modified xsi:type="dcterms:W3CDTF">2021-03-29T07:22:13Z</dcterms:modified>
</cp:coreProperties>
</file>